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fntdata" ContentType="application/x-fontdata"/>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17"/>
  </p:notes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embeddedFontLst>
    <p:embeddedFont>
      <p:font typeface="Trebuchet MS" panose="020B0603020202020204" pitchFamily="34" charset="0"/>
      <p:regular r:id="rId18"/>
      <p:bold r:id="rId19"/>
      <p:italic r:id="rId20"/>
      <p:boldItalic r:id="rId21"/>
    </p:embeddedFont>
    <p:embeddedFont>
      <p:font typeface="Vivaldi" panose="03020602050506090804" pitchFamily="66" charset="0"/>
      <p:italic r:id="rId22"/>
    </p:embeddedFont>
    <p:embeddedFont>
      <p:font typeface="Wingdings 2" panose="05020102010507070707" pitchFamily="18" charset="2"/>
      <p:regular r:id="rId23"/>
    </p:embeddedFont>
    <p:embeddedFont>
      <p:font typeface="Calibri" panose="020F0502020204030204" pitchFamily="34" charset="0"/>
      <p:regular r:id="rId24"/>
      <p:bold r:id="rId25"/>
      <p:italic r:id="rId26"/>
      <p:boldItalic r:id="rId2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867" autoAdjust="0"/>
  </p:normalViewPr>
  <p:slideViewPr>
    <p:cSldViewPr>
      <p:cViewPr varScale="1">
        <p:scale>
          <a:sx n="55" d="100"/>
          <a:sy n="55" d="100"/>
        </p:scale>
        <p:origin x="-179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2.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image" Target="../media/image3.wmf"/></Relationships>
</file>

<file path=ppt/diagrams/_rels/drawing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image" Target="../media/image3.wmf"/></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CBB329-D597-468E-A193-A7FBDC713B34}" type="doc">
      <dgm:prSet loTypeId="urn:microsoft.com/office/officeart/2005/8/layout/hProcess9" loCatId="process" qsTypeId="urn:microsoft.com/office/officeart/2005/8/quickstyle/3d8" qsCatId="3D" csTypeId="urn:microsoft.com/office/officeart/2005/8/colors/accent1_2" csCatId="accent1" phldr="1"/>
      <dgm:spPr/>
      <dgm:t>
        <a:bodyPr/>
        <a:lstStyle/>
        <a:p>
          <a:endParaRPr lang="en-US"/>
        </a:p>
      </dgm:t>
    </dgm:pt>
    <dgm:pt modelId="{25169E6F-C4A2-4672-BE6C-6E006564CE6A}">
      <dgm:prSet phldrT="[Text]"/>
      <dgm:spPr/>
      <dgm:t>
        <a:bodyPr/>
        <a:lstStyle/>
        <a:p>
          <a:r>
            <a:rPr lang="en-US" dirty="0" smtClean="0"/>
            <a:t>God</a:t>
          </a:r>
          <a:endParaRPr lang="en-US" dirty="0"/>
        </a:p>
      </dgm:t>
    </dgm:pt>
    <dgm:pt modelId="{C5F74F18-B073-4E1D-99F3-88DBE6767A1C}" type="parTrans" cxnId="{6860E83F-92FC-45E0-BE8D-F47FAFDBC4D3}">
      <dgm:prSet/>
      <dgm:spPr/>
      <dgm:t>
        <a:bodyPr/>
        <a:lstStyle/>
        <a:p>
          <a:endParaRPr lang="en-US"/>
        </a:p>
      </dgm:t>
    </dgm:pt>
    <dgm:pt modelId="{0B5785DB-9B98-40C2-84DE-F335096D8B9C}" type="sibTrans" cxnId="{6860E83F-92FC-45E0-BE8D-F47FAFDBC4D3}">
      <dgm:prSet/>
      <dgm:spPr/>
      <dgm:t>
        <a:bodyPr/>
        <a:lstStyle/>
        <a:p>
          <a:endParaRPr lang="en-US"/>
        </a:p>
      </dgm:t>
    </dgm:pt>
    <dgm:pt modelId="{A16B17AE-96AF-4EED-8CD7-67342C0BC055}">
      <dgm:prSet phldrT="[Text]"/>
      <dgm:spPr/>
      <dgm:t>
        <a:bodyPr/>
        <a:lstStyle/>
        <a:p>
          <a:r>
            <a:rPr lang="en-US" dirty="0" smtClean="0"/>
            <a:t>Jesus</a:t>
          </a:r>
          <a:endParaRPr lang="en-US" dirty="0"/>
        </a:p>
      </dgm:t>
    </dgm:pt>
    <dgm:pt modelId="{07D1D8EA-8CC8-4274-B175-7FAC254308BB}" type="parTrans" cxnId="{C568C7F3-643B-4CB8-948D-E7DB0B3D531C}">
      <dgm:prSet/>
      <dgm:spPr/>
      <dgm:t>
        <a:bodyPr/>
        <a:lstStyle/>
        <a:p>
          <a:endParaRPr lang="en-US"/>
        </a:p>
      </dgm:t>
    </dgm:pt>
    <dgm:pt modelId="{C7F5F0C2-107E-4D6C-BE89-4388659EC4D8}" type="sibTrans" cxnId="{C568C7F3-643B-4CB8-948D-E7DB0B3D531C}">
      <dgm:prSet/>
      <dgm:spPr/>
      <dgm:t>
        <a:bodyPr/>
        <a:lstStyle/>
        <a:p>
          <a:endParaRPr lang="en-US"/>
        </a:p>
      </dgm:t>
    </dgm:pt>
    <dgm:pt modelId="{84D88107-14A2-433F-86AB-445E4F45AF07}">
      <dgm:prSet phldrT="[Text]"/>
      <dgm:spPr/>
      <dgm:t>
        <a:bodyPr/>
        <a:lstStyle/>
        <a:p>
          <a:r>
            <a:rPr lang="en-US" dirty="0" smtClean="0"/>
            <a:t>Angel</a:t>
          </a:r>
          <a:endParaRPr lang="en-US" dirty="0"/>
        </a:p>
      </dgm:t>
    </dgm:pt>
    <dgm:pt modelId="{173C1103-13AE-4E9E-937F-9F0174FE89AD}" type="parTrans" cxnId="{1174FA10-8431-44FD-87B9-ED740C499F11}">
      <dgm:prSet/>
      <dgm:spPr/>
      <dgm:t>
        <a:bodyPr/>
        <a:lstStyle/>
        <a:p>
          <a:endParaRPr lang="en-US"/>
        </a:p>
      </dgm:t>
    </dgm:pt>
    <dgm:pt modelId="{CF7343D1-1158-4DA9-9688-DB4407E482CD}" type="sibTrans" cxnId="{1174FA10-8431-44FD-87B9-ED740C499F11}">
      <dgm:prSet/>
      <dgm:spPr/>
      <dgm:t>
        <a:bodyPr/>
        <a:lstStyle/>
        <a:p>
          <a:endParaRPr lang="en-US"/>
        </a:p>
      </dgm:t>
    </dgm:pt>
    <dgm:pt modelId="{C5108894-077F-48F2-8E59-39309F3AD2C7}">
      <dgm:prSet phldrT="[Text]"/>
      <dgm:spPr>
        <a:solidFill>
          <a:schemeClr val="tx2"/>
        </a:solidFill>
      </dgm:spPr>
      <dgm:t>
        <a:bodyPr/>
        <a:lstStyle/>
        <a:p>
          <a:r>
            <a:rPr lang="en-US" dirty="0" smtClean="0"/>
            <a:t>John</a:t>
          </a:r>
          <a:endParaRPr lang="en-US" dirty="0"/>
        </a:p>
      </dgm:t>
    </dgm:pt>
    <dgm:pt modelId="{063112E2-7E24-43F7-B865-289B6D02E36B}" type="parTrans" cxnId="{1920E63E-C114-47A4-B387-4FACD612EB5E}">
      <dgm:prSet/>
      <dgm:spPr/>
      <dgm:t>
        <a:bodyPr/>
        <a:lstStyle/>
        <a:p>
          <a:endParaRPr lang="en-US"/>
        </a:p>
      </dgm:t>
    </dgm:pt>
    <dgm:pt modelId="{293E72F6-58F2-4386-B011-B5B817280EB5}" type="sibTrans" cxnId="{1920E63E-C114-47A4-B387-4FACD612EB5E}">
      <dgm:prSet/>
      <dgm:spPr/>
      <dgm:t>
        <a:bodyPr/>
        <a:lstStyle/>
        <a:p>
          <a:endParaRPr lang="en-US"/>
        </a:p>
      </dgm:t>
    </dgm:pt>
    <dgm:pt modelId="{E45C396F-B861-4786-A752-041B8CBDEE38}">
      <dgm:prSet phldrT="[Text]"/>
      <dgm:spPr/>
      <dgm:t>
        <a:bodyPr/>
        <a:lstStyle/>
        <a:p>
          <a:r>
            <a:rPr lang="en-US" dirty="0" smtClean="0"/>
            <a:t>Church</a:t>
          </a:r>
          <a:endParaRPr lang="en-US" dirty="0"/>
        </a:p>
      </dgm:t>
    </dgm:pt>
    <dgm:pt modelId="{AF8DCC39-6AFE-4C2C-914B-5A2A19D5D410}" type="parTrans" cxnId="{306B8DD2-4692-4084-8511-AD6E6ED5B68D}">
      <dgm:prSet/>
      <dgm:spPr/>
      <dgm:t>
        <a:bodyPr/>
        <a:lstStyle/>
        <a:p>
          <a:endParaRPr lang="en-US"/>
        </a:p>
      </dgm:t>
    </dgm:pt>
    <dgm:pt modelId="{9E29B8BF-9701-4EC4-AFE5-CF26075AA446}" type="sibTrans" cxnId="{306B8DD2-4692-4084-8511-AD6E6ED5B68D}">
      <dgm:prSet/>
      <dgm:spPr/>
      <dgm:t>
        <a:bodyPr/>
        <a:lstStyle/>
        <a:p>
          <a:endParaRPr lang="en-US"/>
        </a:p>
      </dgm:t>
    </dgm:pt>
    <dgm:pt modelId="{3A31AD24-87B7-41AB-9CB3-BF30E7BA6501}" type="pres">
      <dgm:prSet presAssocID="{C9CBB329-D597-468E-A193-A7FBDC713B34}" presName="CompostProcess" presStyleCnt="0">
        <dgm:presLayoutVars>
          <dgm:dir/>
          <dgm:resizeHandles val="exact"/>
        </dgm:presLayoutVars>
      </dgm:prSet>
      <dgm:spPr/>
      <dgm:t>
        <a:bodyPr/>
        <a:lstStyle/>
        <a:p>
          <a:endParaRPr lang="en-US"/>
        </a:p>
      </dgm:t>
    </dgm:pt>
    <dgm:pt modelId="{C411AA6F-1A5C-45C1-BEA1-F4BCE719A006}" type="pres">
      <dgm:prSet presAssocID="{C9CBB329-D597-468E-A193-A7FBDC713B34}" presName="arrow" presStyleLbl="bgShp" presStyleIdx="0" presStyleCnt="1" custLinFactNeighborX="0" custLinFactNeighborY="16250"/>
      <dgm:spPr/>
    </dgm:pt>
    <dgm:pt modelId="{0BDA2CF5-C0DE-4F4B-BF28-BAB9A9398F56}" type="pres">
      <dgm:prSet presAssocID="{C9CBB329-D597-468E-A193-A7FBDC713B34}" presName="linearProcess" presStyleCnt="0"/>
      <dgm:spPr/>
    </dgm:pt>
    <dgm:pt modelId="{82A5FA53-3D4D-409D-90A7-5E4F592BA86F}" type="pres">
      <dgm:prSet presAssocID="{25169E6F-C4A2-4672-BE6C-6E006564CE6A}" presName="textNode" presStyleLbl="node1" presStyleIdx="0" presStyleCnt="5">
        <dgm:presLayoutVars>
          <dgm:bulletEnabled val="1"/>
        </dgm:presLayoutVars>
      </dgm:prSet>
      <dgm:spPr/>
      <dgm:t>
        <a:bodyPr/>
        <a:lstStyle/>
        <a:p>
          <a:endParaRPr lang="en-US"/>
        </a:p>
      </dgm:t>
    </dgm:pt>
    <dgm:pt modelId="{6D1AA631-AE53-4BAC-9FF0-AFF31DB36E6D}" type="pres">
      <dgm:prSet presAssocID="{0B5785DB-9B98-40C2-84DE-F335096D8B9C}" presName="sibTrans" presStyleCnt="0"/>
      <dgm:spPr/>
    </dgm:pt>
    <dgm:pt modelId="{6DF5100F-3EBC-45DC-95A0-07969DAC80B0}" type="pres">
      <dgm:prSet presAssocID="{A16B17AE-96AF-4EED-8CD7-67342C0BC055}" presName="textNode" presStyleLbl="node1" presStyleIdx="1" presStyleCnt="5">
        <dgm:presLayoutVars>
          <dgm:bulletEnabled val="1"/>
        </dgm:presLayoutVars>
      </dgm:prSet>
      <dgm:spPr/>
      <dgm:t>
        <a:bodyPr/>
        <a:lstStyle/>
        <a:p>
          <a:endParaRPr lang="en-US"/>
        </a:p>
      </dgm:t>
    </dgm:pt>
    <dgm:pt modelId="{406B3303-13F8-46E8-AB59-F19106F22BCA}" type="pres">
      <dgm:prSet presAssocID="{C7F5F0C2-107E-4D6C-BE89-4388659EC4D8}" presName="sibTrans" presStyleCnt="0"/>
      <dgm:spPr/>
    </dgm:pt>
    <dgm:pt modelId="{29D745DA-4406-47CD-B282-BAC76325A579}" type="pres">
      <dgm:prSet presAssocID="{84D88107-14A2-433F-86AB-445E4F45AF07}" presName="textNode" presStyleLbl="node1" presStyleIdx="2" presStyleCnt="5">
        <dgm:presLayoutVars>
          <dgm:bulletEnabled val="1"/>
        </dgm:presLayoutVars>
      </dgm:prSet>
      <dgm:spPr/>
      <dgm:t>
        <a:bodyPr/>
        <a:lstStyle/>
        <a:p>
          <a:endParaRPr lang="en-US"/>
        </a:p>
      </dgm:t>
    </dgm:pt>
    <dgm:pt modelId="{FF95110C-1D34-4EBD-AD22-17524B4126DF}" type="pres">
      <dgm:prSet presAssocID="{CF7343D1-1158-4DA9-9688-DB4407E482CD}" presName="sibTrans" presStyleCnt="0"/>
      <dgm:spPr/>
    </dgm:pt>
    <dgm:pt modelId="{E56B1F81-50C9-4598-B251-7F39C3A5D5AB}" type="pres">
      <dgm:prSet presAssocID="{C5108894-077F-48F2-8E59-39309F3AD2C7}" presName="textNode" presStyleLbl="node1" presStyleIdx="3" presStyleCnt="5">
        <dgm:presLayoutVars>
          <dgm:bulletEnabled val="1"/>
        </dgm:presLayoutVars>
      </dgm:prSet>
      <dgm:spPr/>
      <dgm:t>
        <a:bodyPr/>
        <a:lstStyle/>
        <a:p>
          <a:endParaRPr lang="en-US"/>
        </a:p>
      </dgm:t>
    </dgm:pt>
    <dgm:pt modelId="{872138D9-9C86-4E73-843E-1E91DB650F0D}" type="pres">
      <dgm:prSet presAssocID="{293E72F6-58F2-4386-B011-B5B817280EB5}" presName="sibTrans" presStyleCnt="0"/>
      <dgm:spPr/>
    </dgm:pt>
    <dgm:pt modelId="{DAEC172A-FD0D-407B-A549-201ADA15EE0B}" type="pres">
      <dgm:prSet presAssocID="{E45C396F-B861-4786-A752-041B8CBDEE38}" presName="textNode" presStyleLbl="node1" presStyleIdx="4" presStyleCnt="5">
        <dgm:presLayoutVars>
          <dgm:bulletEnabled val="1"/>
        </dgm:presLayoutVars>
      </dgm:prSet>
      <dgm:spPr/>
      <dgm:t>
        <a:bodyPr/>
        <a:lstStyle/>
        <a:p>
          <a:endParaRPr lang="en-US"/>
        </a:p>
      </dgm:t>
    </dgm:pt>
  </dgm:ptLst>
  <dgm:cxnLst>
    <dgm:cxn modelId="{1920E63E-C114-47A4-B387-4FACD612EB5E}" srcId="{C9CBB329-D597-468E-A193-A7FBDC713B34}" destId="{C5108894-077F-48F2-8E59-39309F3AD2C7}" srcOrd="3" destOrd="0" parTransId="{063112E2-7E24-43F7-B865-289B6D02E36B}" sibTransId="{293E72F6-58F2-4386-B011-B5B817280EB5}"/>
    <dgm:cxn modelId="{CA0D30CE-1C43-498D-B916-513E4EBF4101}" type="presOf" srcId="{E45C396F-B861-4786-A752-041B8CBDEE38}" destId="{DAEC172A-FD0D-407B-A549-201ADA15EE0B}" srcOrd="0" destOrd="0" presId="urn:microsoft.com/office/officeart/2005/8/layout/hProcess9"/>
    <dgm:cxn modelId="{1A912767-2426-4588-9181-C1014B891FB1}" type="presOf" srcId="{A16B17AE-96AF-4EED-8CD7-67342C0BC055}" destId="{6DF5100F-3EBC-45DC-95A0-07969DAC80B0}" srcOrd="0" destOrd="0" presId="urn:microsoft.com/office/officeart/2005/8/layout/hProcess9"/>
    <dgm:cxn modelId="{6860E83F-92FC-45E0-BE8D-F47FAFDBC4D3}" srcId="{C9CBB329-D597-468E-A193-A7FBDC713B34}" destId="{25169E6F-C4A2-4672-BE6C-6E006564CE6A}" srcOrd="0" destOrd="0" parTransId="{C5F74F18-B073-4E1D-99F3-88DBE6767A1C}" sibTransId="{0B5785DB-9B98-40C2-84DE-F335096D8B9C}"/>
    <dgm:cxn modelId="{67DA430D-294E-4510-9572-2C10FFCF5D43}" type="presOf" srcId="{84D88107-14A2-433F-86AB-445E4F45AF07}" destId="{29D745DA-4406-47CD-B282-BAC76325A579}" srcOrd="0" destOrd="0" presId="urn:microsoft.com/office/officeart/2005/8/layout/hProcess9"/>
    <dgm:cxn modelId="{ED72A43E-48E1-4672-8EBA-118182B5FE30}" type="presOf" srcId="{C5108894-077F-48F2-8E59-39309F3AD2C7}" destId="{E56B1F81-50C9-4598-B251-7F39C3A5D5AB}" srcOrd="0" destOrd="0" presId="urn:microsoft.com/office/officeart/2005/8/layout/hProcess9"/>
    <dgm:cxn modelId="{306B8DD2-4692-4084-8511-AD6E6ED5B68D}" srcId="{C9CBB329-D597-468E-A193-A7FBDC713B34}" destId="{E45C396F-B861-4786-A752-041B8CBDEE38}" srcOrd="4" destOrd="0" parTransId="{AF8DCC39-6AFE-4C2C-914B-5A2A19D5D410}" sibTransId="{9E29B8BF-9701-4EC4-AFE5-CF26075AA446}"/>
    <dgm:cxn modelId="{1174FA10-8431-44FD-87B9-ED740C499F11}" srcId="{C9CBB329-D597-468E-A193-A7FBDC713B34}" destId="{84D88107-14A2-433F-86AB-445E4F45AF07}" srcOrd="2" destOrd="0" parTransId="{173C1103-13AE-4E9E-937F-9F0174FE89AD}" sibTransId="{CF7343D1-1158-4DA9-9688-DB4407E482CD}"/>
    <dgm:cxn modelId="{C568C7F3-643B-4CB8-948D-E7DB0B3D531C}" srcId="{C9CBB329-D597-468E-A193-A7FBDC713B34}" destId="{A16B17AE-96AF-4EED-8CD7-67342C0BC055}" srcOrd="1" destOrd="0" parTransId="{07D1D8EA-8CC8-4274-B175-7FAC254308BB}" sibTransId="{C7F5F0C2-107E-4D6C-BE89-4388659EC4D8}"/>
    <dgm:cxn modelId="{7B5D8155-FDD6-4BA9-927B-A9914FB9CF8D}" type="presOf" srcId="{25169E6F-C4A2-4672-BE6C-6E006564CE6A}" destId="{82A5FA53-3D4D-409D-90A7-5E4F592BA86F}" srcOrd="0" destOrd="0" presId="urn:microsoft.com/office/officeart/2005/8/layout/hProcess9"/>
    <dgm:cxn modelId="{20635190-84AD-4FE8-B5BA-295A5152C827}" type="presOf" srcId="{C9CBB329-D597-468E-A193-A7FBDC713B34}" destId="{3A31AD24-87B7-41AB-9CB3-BF30E7BA6501}" srcOrd="0" destOrd="0" presId="urn:microsoft.com/office/officeart/2005/8/layout/hProcess9"/>
    <dgm:cxn modelId="{E91921C6-EE0F-4AFF-A9F9-C7EF1C31F889}" type="presParOf" srcId="{3A31AD24-87B7-41AB-9CB3-BF30E7BA6501}" destId="{C411AA6F-1A5C-45C1-BEA1-F4BCE719A006}" srcOrd="0" destOrd="0" presId="urn:microsoft.com/office/officeart/2005/8/layout/hProcess9"/>
    <dgm:cxn modelId="{9AAA7A6B-6269-481A-87E0-66845D81A1E4}" type="presParOf" srcId="{3A31AD24-87B7-41AB-9CB3-BF30E7BA6501}" destId="{0BDA2CF5-C0DE-4F4B-BF28-BAB9A9398F56}" srcOrd="1" destOrd="0" presId="urn:microsoft.com/office/officeart/2005/8/layout/hProcess9"/>
    <dgm:cxn modelId="{867F0D0A-D0F5-45B4-A5C8-C14884A44241}" type="presParOf" srcId="{0BDA2CF5-C0DE-4F4B-BF28-BAB9A9398F56}" destId="{82A5FA53-3D4D-409D-90A7-5E4F592BA86F}" srcOrd="0" destOrd="0" presId="urn:microsoft.com/office/officeart/2005/8/layout/hProcess9"/>
    <dgm:cxn modelId="{EEF501BB-9AD2-4710-97FD-703F7C63301D}" type="presParOf" srcId="{0BDA2CF5-C0DE-4F4B-BF28-BAB9A9398F56}" destId="{6D1AA631-AE53-4BAC-9FF0-AFF31DB36E6D}" srcOrd="1" destOrd="0" presId="urn:microsoft.com/office/officeart/2005/8/layout/hProcess9"/>
    <dgm:cxn modelId="{822CAD00-D027-453D-ACC8-236BECCF90E8}" type="presParOf" srcId="{0BDA2CF5-C0DE-4F4B-BF28-BAB9A9398F56}" destId="{6DF5100F-3EBC-45DC-95A0-07969DAC80B0}" srcOrd="2" destOrd="0" presId="urn:microsoft.com/office/officeart/2005/8/layout/hProcess9"/>
    <dgm:cxn modelId="{40A40170-2E5F-469C-88B4-D0B592C4F822}" type="presParOf" srcId="{0BDA2CF5-C0DE-4F4B-BF28-BAB9A9398F56}" destId="{406B3303-13F8-46E8-AB59-F19106F22BCA}" srcOrd="3" destOrd="0" presId="urn:microsoft.com/office/officeart/2005/8/layout/hProcess9"/>
    <dgm:cxn modelId="{54D1AB6F-E07B-493F-B6AF-39AC1E8F97C9}" type="presParOf" srcId="{0BDA2CF5-C0DE-4F4B-BF28-BAB9A9398F56}" destId="{29D745DA-4406-47CD-B282-BAC76325A579}" srcOrd="4" destOrd="0" presId="urn:microsoft.com/office/officeart/2005/8/layout/hProcess9"/>
    <dgm:cxn modelId="{F2C2CB55-75AA-4F8E-9EC7-5DC854F87275}" type="presParOf" srcId="{0BDA2CF5-C0DE-4F4B-BF28-BAB9A9398F56}" destId="{FF95110C-1D34-4EBD-AD22-17524B4126DF}" srcOrd="5" destOrd="0" presId="urn:microsoft.com/office/officeart/2005/8/layout/hProcess9"/>
    <dgm:cxn modelId="{66D67623-8B80-4C28-8458-7ECAE5ABB8DB}" type="presParOf" srcId="{0BDA2CF5-C0DE-4F4B-BF28-BAB9A9398F56}" destId="{E56B1F81-50C9-4598-B251-7F39C3A5D5AB}" srcOrd="6" destOrd="0" presId="urn:microsoft.com/office/officeart/2005/8/layout/hProcess9"/>
    <dgm:cxn modelId="{063DBCF6-CEDF-4716-BEB2-644DA305CEA2}" type="presParOf" srcId="{0BDA2CF5-C0DE-4F4B-BF28-BAB9A9398F56}" destId="{872138D9-9C86-4E73-843E-1E91DB650F0D}" srcOrd="7" destOrd="0" presId="urn:microsoft.com/office/officeart/2005/8/layout/hProcess9"/>
    <dgm:cxn modelId="{641F8C33-7F8D-4625-AA49-3EEFB513559D}" type="presParOf" srcId="{0BDA2CF5-C0DE-4F4B-BF28-BAB9A9398F56}" destId="{DAEC172A-FD0D-407B-A549-201ADA15EE0B}"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CC5E67-2377-4CB2-9FF2-55187B8C6569}" type="doc">
      <dgm:prSet loTypeId="urn:microsoft.com/office/officeart/2005/8/layout/hProcess10#1" loCatId="process" qsTypeId="urn:microsoft.com/office/officeart/2005/8/quickstyle/3d4" qsCatId="3D" csTypeId="urn:microsoft.com/office/officeart/2005/8/colors/accent1_2" csCatId="accent1" phldr="1"/>
      <dgm:spPr/>
      <dgm:t>
        <a:bodyPr/>
        <a:lstStyle/>
        <a:p>
          <a:endParaRPr lang="en-US"/>
        </a:p>
      </dgm:t>
    </dgm:pt>
    <dgm:pt modelId="{F0D2884D-560A-4718-AD57-50A74D823C90}">
      <dgm:prSet phldrT="[Text]"/>
      <dgm:spPr/>
      <dgm:t>
        <a:bodyPr/>
        <a:lstStyle/>
        <a:p>
          <a:r>
            <a:rPr lang="en-US" dirty="0" smtClean="0"/>
            <a:t>‘Lifted Up From Earth’</a:t>
          </a:r>
          <a:endParaRPr lang="en-US" dirty="0"/>
        </a:p>
      </dgm:t>
    </dgm:pt>
    <dgm:pt modelId="{BF7A76A3-E7BC-4585-A476-D9DF807E25DD}" type="parTrans" cxnId="{8309CB09-6B91-47DE-B2CA-0C2EBBAA9736}">
      <dgm:prSet/>
      <dgm:spPr/>
      <dgm:t>
        <a:bodyPr/>
        <a:lstStyle/>
        <a:p>
          <a:endParaRPr lang="en-US"/>
        </a:p>
      </dgm:t>
    </dgm:pt>
    <dgm:pt modelId="{04ECB6BD-8BEA-49EC-9DA1-2965CB4464F5}" type="sibTrans" cxnId="{8309CB09-6B91-47DE-B2CA-0C2EBBAA9736}">
      <dgm:prSet/>
      <dgm:spPr/>
      <dgm:t>
        <a:bodyPr/>
        <a:lstStyle/>
        <a:p>
          <a:endParaRPr lang="en-US" dirty="0"/>
        </a:p>
      </dgm:t>
    </dgm:pt>
    <dgm:pt modelId="{ACEF5E3D-52D9-4EC2-901E-43503805E31B}">
      <dgm:prSet phldrT="[Text]"/>
      <dgm:spPr/>
      <dgm:t>
        <a:bodyPr/>
        <a:lstStyle/>
        <a:p>
          <a:r>
            <a:rPr lang="en-US" dirty="0" smtClean="0"/>
            <a:t>Was A Sign</a:t>
          </a:r>
          <a:endParaRPr lang="en-US" dirty="0"/>
        </a:p>
      </dgm:t>
    </dgm:pt>
    <dgm:pt modelId="{EE32831F-60C0-4581-942B-A77DE5F2D276}" type="parTrans" cxnId="{7993ED78-2646-4BD5-A3D8-456655596D6D}">
      <dgm:prSet/>
      <dgm:spPr/>
      <dgm:t>
        <a:bodyPr/>
        <a:lstStyle/>
        <a:p>
          <a:endParaRPr lang="en-US"/>
        </a:p>
      </dgm:t>
    </dgm:pt>
    <dgm:pt modelId="{CF5ADB86-666C-4D7B-B903-3ADA4659227E}" type="sibTrans" cxnId="{7993ED78-2646-4BD5-A3D8-456655596D6D}">
      <dgm:prSet/>
      <dgm:spPr/>
      <dgm:t>
        <a:bodyPr/>
        <a:lstStyle/>
        <a:p>
          <a:endParaRPr lang="en-US" dirty="0"/>
        </a:p>
      </dgm:t>
    </dgm:pt>
    <dgm:pt modelId="{35643FA2-B7C0-4CA3-AD22-F917EE56ACEF}">
      <dgm:prSet phldrT="[Text]"/>
      <dgm:spPr>
        <a:solidFill>
          <a:schemeClr val="accent1">
            <a:hueOff val="0"/>
            <a:satOff val="0"/>
            <a:lumOff val="0"/>
          </a:schemeClr>
        </a:solidFill>
      </dgm:spPr>
      <dgm:t>
        <a:bodyPr/>
        <a:lstStyle/>
        <a:p>
          <a:r>
            <a:rPr lang="en-US" dirty="0" smtClean="0"/>
            <a:t>Of Death By Crucifixion</a:t>
          </a:r>
          <a:endParaRPr lang="en-US" dirty="0"/>
        </a:p>
      </dgm:t>
    </dgm:pt>
    <dgm:pt modelId="{E9BC9D48-C6AF-4160-8EBE-3C2F829A2254}" type="parTrans" cxnId="{7193D4E7-4650-454B-9D15-CA922F76A8E6}">
      <dgm:prSet/>
      <dgm:spPr/>
      <dgm:t>
        <a:bodyPr/>
        <a:lstStyle/>
        <a:p>
          <a:endParaRPr lang="en-US"/>
        </a:p>
      </dgm:t>
    </dgm:pt>
    <dgm:pt modelId="{6745340C-5069-4237-AD2F-5194A55601B4}" type="sibTrans" cxnId="{7193D4E7-4650-454B-9D15-CA922F76A8E6}">
      <dgm:prSet/>
      <dgm:spPr/>
      <dgm:t>
        <a:bodyPr/>
        <a:lstStyle/>
        <a:p>
          <a:endParaRPr lang="en-US"/>
        </a:p>
      </dgm:t>
    </dgm:pt>
    <dgm:pt modelId="{A5A9D562-53BA-4239-B8C8-552668A97C94}" type="pres">
      <dgm:prSet presAssocID="{0CCC5E67-2377-4CB2-9FF2-55187B8C6569}" presName="Name0" presStyleCnt="0">
        <dgm:presLayoutVars>
          <dgm:dir/>
          <dgm:resizeHandles val="exact"/>
        </dgm:presLayoutVars>
      </dgm:prSet>
      <dgm:spPr/>
      <dgm:t>
        <a:bodyPr/>
        <a:lstStyle/>
        <a:p>
          <a:endParaRPr lang="en-US"/>
        </a:p>
      </dgm:t>
    </dgm:pt>
    <dgm:pt modelId="{0B4165D9-6F35-4246-A9BA-788ECBC15CD8}" type="pres">
      <dgm:prSet presAssocID="{F0D2884D-560A-4718-AD57-50A74D823C90}" presName="composite" presStyleCnt="0"/>
      <dgm:spPr/>
    </dgm:pt>
    <dgm:pt modelId="{36A2B15B-D31A-4D78-83FB-A27192685BA4}" type="pres">
      <dgm:prSet presAssocID="{F0D2884D-560A-4718-AD57-50A74D823C90}" presName="imagSh" presStyleLbl="bgImgPlace1" presStyleIdx="0" presStyleCnt="3"/>
      <dgm:spPr>
        <a:blipFill rotWithShape="0">
          <a:blip xmlns:r="http://schemas.openxmlformats.org/officeDocument/2006/relationships" r:embed="rId1"/>
          <a:stretch>
            <a:fillRect/>
          </a:stretch>
        </a:blipFill>
      </dgm:spPr>
    </dgm:pt>
    <dgm:pt modelId="{55AC5148-B958-425B-B8C7-C827387FFC8E}" type="pres">
      <dgm:prSet presAssocID="{F0D2884D-560A-4718-AD57-50A74D823C90}" presName="txNode" presStyleLbl="node1" presStyleIdx="0" presStyleCnt="3" custScaleY="100000" custLinFactNeighborX="-16491" custLinFactNeighborY="6667">
        <dgm:presLayoutVars>
          <dgm:bulletEnabled val="1"/>
        </dgm:presLayoutVars>
      </dgm:prSet>
      <dgm:spPr/>
      <dgm:t>
        <a:bodyPr/>
        <a:lstStyle/>
        <a:p>
          <a:endParaRPr lang="en-US"/>
        </a:p>
      </dgm:t>
    </dgm:pt>
    <dgm:pt modelId="{27F8E6AC-89E8-4264-BB51-BB1391C46115}" type="pres">
      <dgm:prSet presAssocID="{04ECB6BD-8BEA-49EC-9DA1-2965CB4464F5}" presName="sibTrans" presStyleLbl="sibTrans2D1" presStyleIdx="0" presStyleCnt="2"/>
      <dgm:spPr/>
      <dgm:t>
        <a:bodyPr/>
        <a:lstStyle/>
        <a:p>
          <a:endParaRPr lang="en-US"/>
        </a:p>
      </dgm:t>
    </dgm:pt>
    <dgm:pt modelId="{6391D1AA-D05B-488E-A269-467FB28839C6}" type="pres">
      <dgm:prSet presAssocID="{04ECB6BD-8BEA-49EC-9DA1-2965CB4464F5}" presName="connTx" presStyleLbl="sibTrans2D1" presStyleIdx="0" presStyleCnt="2"/>
      <dgm:spPr/>
      <dgm:t>
        <a:bodyPr/>
        <a:lstStyle/>
        <a:p>
          <a:endParaRPr lang="en-US"/>
        </a:p>
      </dgm:t>
    </dgm:pt>
    <dgm:pt modelId="{083F3600-7E9A-455B-88DA-3E045F15B9B2}" type="pres">
      <dgm:prSet presAssocID="{ACEF5E3D-52D9-4EC2-901E-43503805E31B}" presName="composite" presStyleCnt="0"/>
      <dgm:spPr/>
    </dgm:pt>
    <dgm:pt modelId="{ED8CF9C6-5F92-4CE3-9E58-9FFF7DD9F1A9}" type="pres">
      <dgm:prSet presAssocID="{ACEF5E3D-52D9-4EC2-901E-43503805E31B}" presName="imagSh" presStyleLbl="bgImgPlace1" presStyleIdx="1" presStyleCnt="3"/>
      <dgm:spPr>
        <a:blipFill rotWithShape="0">
          <a:blip xmlns:r="http://schemas.openxmlformats.org/officeDocument/2006/relationships" r:embed="rId2"/>
          <a:stretch>
            <a:fillRect/>
          </a:stretch>
        </a:blipFill>
      </dgm:spPr>
    </dgm:pt>
    <dgm:pt modelId="{878E1A52-6CA6-4B4D-A1AD-AD3DB520666E}" type="pres">
      <dgm:prSet presAssocID="{ACEF5E3D-52D9-4EC2-901E-43503805E31B}" presName="txNode" presStyleLbl="node1" presStyleIdx="1" presStyleCnt="3">
        <dgm:presLayoutVars>
          <dgm:bulletEnabled val="1"/>
        </dgm:presLayoutVars>
      </dgm:prSet>
      <dgm:spPr/>
      <dgm:t>
        <a:bodyPr/>
        <a:lstStyle/>
        <a:p>
          <a:endParaRPr lang="en-US"/>
        </a:p>
      </dgm:t>
    </dgm:pt>
    <dgm:pt modelId="{E82ADA3E-4D5B-4D09-B765-1CAEF193FBED}" type="pres">
      <dgm:prSet presAssocID="{CF5ADB86-666C-4D7B-B903-3ADA4659227E}" presName="sibTrans" presStyleLbl="sibTrans2D1" presStyleIdx="1" presStyleCnt="2"/>
      <dgm:spPr/>
      <dgm:t>
        <a:bodyPr/>
        <a:lstStyle/>
        <a:p>
          <a:endParaRPr lang="en-US"/>
        </a:p>
      </dgm:t>
    </dgm:pt>
    <dgm:pt modelId="{5EE6E1F6-290B-4719-B145-36D1DDD573AA}" type="pres">
      <dgm:prSet presAssocID="{CF5ADB86-666C-4D7B-B903-3ADA4659227E}" presName="connTx" presStyleLbl="sibTrans2D1" presStyleIdx="1" presStyleCnt="2"/>
      <dgm:spPr/>
      <dgm:t>
        <a:bodyPr/>
        <a:lstStyle/>
        <a:p>
          <a:endParaRPr lang="en-US"/>
        </a:p>
      </dgm:t>
    </dgm:pt>
    <dgm:pt modelId="{6909C759-CA80-41A5-835A-F823ACCD987E}" type="pres">
      <dgm:prSet presAssocID="{35643FA2-B7C0-4CA3-AD22-F917EE56ACEF}" presName="composite" presStyleCnt="0"/>
      <dgm:spPr/>
    </dgm:pt>
    <dgm:pt modelId="{E2C346AC-1B7E-4AE5-B17F-2AFEEA01397C}" type="pres">
      <dgm:prSet presAssocID="{35643FA2-B7C0-4CA3-AD22-F917EE56ACEF}" presName="imagSh" presStyleLbl="bgImgPlace1" presStyleIdx="2" presStyleCnt="3"/>
      <dgm:spPr>
        <a:blipFill rotWithShape="0">
          <a:blip xmlns:r="http://schemas.openxmlformats.org/officeDocument/2006/relationships" r:embed="rId3">
            <a:lum/>
          </a:blip>
          <a:stretch>
            <a:fillRect/>
          </a:stretch>
        </a:blipFill>
      </dgm:spPr>
      <dgm:t>
        <a:bodyPr/>
        <a:lstStyle/>
        <a:p>
          <a:endParaRPr lang="en-US"/>
        </a:p>
      </dgm:t>
    </dgm:pt>
    <dgm:pt modelId="{DD95B20A-FE30-4F90-9C09-92DA775AC57F}" type="pres">
      <dgm:prSet presAssocID="{35643FA2-B7C0-4CA3-AD22-F917EE56ACEF}" presName="txNode" presStyleLbl="node1" presStyleIdx="2" presStyleCnt="3">
        <dgm:presLayoutVars>
          <dgm:bulletEnabled val="1"/>
        </dgm:presLayoutVars>
      </dgm:prSet>
      <dgm:spPr/>
      <dgm:t>
        <a:bodyPr/>
        <a:lstStyle/>
        <a:p>
          <a:endParaRPr lang="en-US"/>
        </a:p>
      </dgm:t>
    </dgm:pt>
  </dgm:ptLst>
  <dgm:cxnLst>
    <dgm:cxn modelId="{871CDCFA-664A-42BE-A886-C7A20FE85639}" type="presOf" srcId="{04ECB6BD-8BEA-49EC-9DA1-2965CB4464F5}" destId="{27F8E6AC-89E8-4264-BB51-BB1391C46115}" srcOrd="0" destOrd="0" presId="urn:microsoft.com/office/officeart/2005/8/layout/hProcess10#1"/>
    <dgm:cxn modelId="{3B5E81BA-079F-4DA8-98FE-D763D14A171D}" type="presOf" srcId="{CF5ADB86-666C-4D7B-B903-3ADA4659227E}" destId="{5EE6E1F6-290B-4719-B145-36D1DDD573AA}" srcOrd="1" destOrd="0" presId="urn:microsoft.com/office/officeart/2005/8/layout/hProcess10#1"/>
    <dgm:cxn modelId="{7193D4E7-4650-454B-9D15-CA922F76A8E6}" srcId="{0CCC5E67-2377-4CB2-9FF2-55187B8C6569}" destId="{35643FA2-B7C0-4CA3-AD22-F917EE56ACEF}" srcOrd="2" destOrd="0" parTransId="{E9BC9D48-C6AF-4160-8EBE-3C2F829A2254}" sibTransId="{6745340C-5069-4237-AD2F-5194A55601B4}"/>
    <dgm:cxn modelId="{0AA25580-BAE9-4AE7-BEAE-DF6A200DA3F5}" type="presOf" srcId="{0CCC5E67-2377-4CB2-9FF2-55187B8C6569}" destId="{A5A9D562-53BA-4239-B8C8-552668A97C94}" srcOrd="0" destOrd="0" presId="urn:microsoft.com/office/officeart/2005/8/layout/hProcess10#1"/>
    <dgm:cxn modelId="{8309CB09-6B91-47DE-B2CA-0C2EBBAA9736}" srcId="{0CCC5E67-2377-4CB2-9FF2-55187B8C6569}" destId="{F0D2884D-560A-4718-AD57-50A74D823C90}" srcOrd="0" destOrd="0" parTransId="{BF7A76A3-E7BC-4585-A476-D9DF807E25DD}" sibTransId="{04ECB6BD-8BEA-49EC-9DA1-2965CB4464F5}"/>
    <dgm:cxn modelId="{CDBB6903-2516-4E03-A5E5-FDACF47D7001}" type="presOf" srcId="{35643FA2-B7C0-4CA3-AD22-F917EE56ACEF}" destId="{DD95B20A-FE30-4F90-9C09-92DA775AC57F}" srcOrd="0" destOrd="0" presId="urn:microsoft.com/office/officeart/2005/8/layout/hProcess10#1"/>
    <dgm:cxn modelId="{E2FE8D3F-55ED-47D1-BB74-C99C2E574650}" type="presOf" srcId="{F0D2884D-560A-4718-AD57-50A74D823C90}" destId="{55AC5148-B958-425B-B8C7-C827387FFC8E}" srcOrd="0" destOrd="0" presId="urn:microsoft.com/office/officeart/2005/8/layout/hProcess10#1"/>
    <dgm:cxn modelId="{750ED071-A12C-40FE-8032-950383116220}" type="presOf" srcId="{ACEF5E3D-52D9-4EC2-901E-43503805E31B}" destId="{878E1A52-6CA6-4B4D-A1AD-AD3DB520666E}" srcOrd="0" destOrd="0" presId="urn:microsoft.com/office/officeart/2005/8/layout/hProcess10#1"/>
    <dgm:cxn modelId="{5282C172-F23C-4462-BA5A-0AEE1F267A7D}" type="presOf" srcId="{CF5ADB86-666C-4D7B-B903-3ADA4659227E}" destId="{E82ADA3E-4D5B-4D09-B765-1CAEF193FBED}" srcOrd="0" destOrd="0" presId="urn:microsoft.com/office/officeart/2005/8/layout/hProcess10#1"/>
    <dgm:cxn modelId="{53BADBAC-8372-4814-AE9C-2B2C25AA24C6}" type="presOf" srcId="{04ECB6BD-8BEA-49EC-9DA1-2965CB4464F5}" destId="{6391D1AA-D05B-488E-A269-467FB28839C6}" srcOrd="1" destOrd="0" presId="urn:microsoft.com/office/officeart/2005/8/layout/hProcess10#1"/>
    <dgm:cxn modelId="{7993ED78-2646-4BD5-A3D8-456655596D6D}" srcId="{0CCC5E67-2377-4CB2-9FF2-55187B8C6569}" destId="{ACEF5E3D-52D9-4EC2-901E-43503805E31B}" srcOrd="1" destOrd="0" parTransId="{EE32831F-60C0-4581-942B-A77DE5F2D276}" sibTransId="{CF5ADB86-666C-4D7B-B903-3ADA4659227E}"/>
    <dgm:cxn modelId="{2CB8600B-EA66-4E94-8693-D133A889C39F}" type="presParOf" srcId="{A5A9D562-53BA-4239-B8C8-552668A97C94}" destId="{0B4165D9-6F35-4246-A9BA-788ECBC15CD8}" srcOrd="0" destOrd="0" presId="urn:microsoft.com/office/officeart/2005/8/layout/hProcess10#1"/>
    <dgm:cxn modelId="{044341FE-EAE5-4E59-8FCF-9F485038ACA4}" type="presParOf" srcId="{0B4165D9-6F35-4246-A9BA-788ECBC15CD8}" destId="{36A2B15B-D31A-4D78-83FB-A27192685BA4}" srcOrd="0" destOrd="0" presId="urn:microsoft.com/office/officeart/2005/8/layout/hProcess10#1"/>
    <dgm:cxn modelId="{14FD1C10-EC38-4215-BD22-BAEB4264129E}" type="presParOf" srcId="{0B4165D9-6F35-4246-A9BA-788ECBC15CD8}" destId="{55AC5148-B958-425B-B8C7-C827387FFC8E}" srcOrd="1" destOrd="0" presId="urn:microsoft.com/office/officeart/2005/8/layout/hProcess10#1"/>
    <dgm:cxn modelId="{A275DE4F-C4E3-455B-964D-674320FE1C06}" type="presParOf" srcId="{A5A9D562-53BA-4239-B8C8-552668A97C94}" destId="{27F8E6AC-89E8-4264-BB51-BB1391C46115}" srcOrd="1" destOrd="0" presId="urn:microsoft.com/office/officeart/2005/8/layout/hProcess10#1"/>
    <dgm:cxn modelId="{58D21136-4F54-4BFD-9641-FBF7B719AAF8}" type="presParOf" srcId="{27F8E6AC-89E8-4264-BB51-BB1391C46115}" destId="{6391D1AA-D05B-488E-A269-467FB28839C6}" srcOrd="0" destOrd="0" presId="urn:microsoft.com/office/officeart/2005/8/layout/hProcess10#1"/>
    <dgm:cxn modelId="{86BCCABE-0A63-4762-A81C-A8DF06D4E1D4}" type="presParOf" srcId="{A5A9D562-53BA-4239-B8C8-552668A97C94}" destId="{083F3600-7E9A-455B-88DA-3E045F15B9B2}" srcOrd="2" destOrd="0" presId="urn:microsoft.com/office/officeart/2005/8/layout/hProcess10#1"/>
    <dgm:cxn modelId="{97FFD4B8-5606-49B7-9F43-E68E1C28002F}" type="presParOf" srcId="{083F3600-7E9A-455B-88DA-3E045F15B9B2}" destId="{ED8CF9C6-5F92-4CE3-9E58-9FFF7DD9F1A9}" srcOrd="0" destOrd="0" presId="urn:microsoft.com/office/officeart/2005/8/layout/hProcess10#1"/>
    <dgm:cxn modelId="{A922FB4E-FD66-4A30-804D-6B7F703CC69E}" type="presParOf" srcId="{083F3600-7E9A-455B-88DA-3E045F15B9B2}" destId="{878E1A52-6CA6-4B4D-A1AD-AD3DB520666E}" srcOrd="1" destOrd="0" presId="urn:microsoft.com/office/officeart/2005/8/layout/hProcess10#1"/>
    <dgm:cxn modelId="{FDD52A1E-7408-4F1B-A93C-907A3D33B384}" type="presParOf" srcId="{A5A9D562-53BA-4239-B8C8-552668A97C94}" destId="{E82ADA3E-4D5B-4D09-B765-1CAEF193FBED}" srcOrd="3" destOrd="0" presId="urn:microsoft.com/office/officeart/2005/8/layout/hProcess10#1"/>
    <dgm:cxn modelId="{2D0D7019-56B0-4E68-8357-777ED54D0732}" type="presParOf" srcId="{E82ADA3E-4D5B-4D09-B765-1CAEF193FBED}" destId="{5EE6E1F6-290B-4719-B145-36D1DDD573AA}" srcOrd="0" destOrd="0" presId="urn:microsoft.com/office/officeart/2005/8/layout/hProcess10#1"/>
    <dgm:cxn modelId="{F974114F-94B6-496E-900F-1F0E4A85127B}" type="presParOf" srcId="{A5A9D562-53BA-4239-B8C8-552668A97C94}" destId="{6909C759-CA80-41A5-835A-F823ACCD987E}" srcOrd="4" destOrd="0" presId="urn:microsoft.com/office/officeart/2005/8/layout/hProcess10#1"/>
    <dgm:cxn modelId="{79189A62-B677-494D-BB75-C86424456B43}" type="presParOf" srcId="{6909C759-CA80-41A5-835A-F823ACCD987E}" destId="{E2C346AC-1B7E-4AE5-B17F-2AFEEA01397C}" srcOrd="0" destOrd="0" presId="urn:microsoft.com/office/officeart/2005/8/layout/hProcess10#1"/>
    <dgm:cxn modelId="{18346BFD-B288-4E93-8B15-5BF112E4C380}" type="presParOf" srcId="{6909C759-CA80-41A5-835A-F823ACCD987E}" destId="{DD95B20A-FE30-4F90-9C09-92DA775AC57F}" srcOrd="1" destOrd="0" presId="urn:microsoft.com/office/officeart/2005/8/layout/hProcess10#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11AA6F-1A5C-45C1-BEA1-F4BCE719A006}">
      <dsp:nvSpPr>
        <dsp:cNvPr id="0" name=""/>
        <dsp:cNvSpPr/>
      </dsp:nvSpPr>
      <dsp:spPr>
        <a:xfrm>
          <a:off x="514349" y="0"/>
          <a:ext cx="5829300" cy="4064000"/>
        </a:xfrm>
        <a:prstGeom prst="rightArrow">
          <a:avLst/>
        </a:prstGeom>
        <a:solidFill>
          <a:schemeClr val="accent1">
            <a:tint val="40000"/>
            <a:hueOff val="0"/>
            <a:satOff val="0"/>
            <a:lumOff val="0"/>
            <a:alphaOff val="0"/>
          </a:schemeClr>
        </a:solidFill>
        <a:ln>
          <a:noFill/>
        </a:ln>
        <a:effectLst/>
        <a:sp3d z="-152400" extrusionH="63500" prstMaterial="matte">
          <a:bevelT w="44450" h="6350" prst="relaxedInset"/>
          <a:contourClr>
            <a:schemeClr val="bg1"/>
          </a:contourClr>
        </a:sp3d>
      </dsp:spPr>
      <dsp:style>
        <a:lnRef idx="0">
          <a:scrgbClr r="0" g="0" b="0"/>
        </a:lnRef>
        <a:fillRef idx="1">
          <a:scrgbClr r="0" g="0" b="0"/>
        </a:fillRef>
        <a:effectRef idx="0">
          <a:scrgbClr r="0" g="0" b="0"/>
        </a:effectRef>
        <a:fontRef idx="minor"/>
      </dsp:style>
    </dsp:sp>
    <dsp:sp modelId="{82A5FA53-3D4D-409D-90A7-5E4F592BA86F}">
      <dsp:nvSpPr>
        <dsp:cNvPr id="0" name=""/>
        <dsp:cNvSpPr/>
      </dsp:nvSpPr>
      <dsp:spPr>
        <a:xfrm>
          <a:off x="435" y="1219199"/>
          <a:ext cx="1265742" cy="1625600"/>
        </a:xfrm>
        <a:prstGeom prst="roundRect">
          <a:avLst/>
        </a:prstGeom>
        <a:solidFill>
          <a:schemeClr val="accent1">
            <a:hueOff val="0"/>
            <a:satOff val="0"/>
            <a:lumOff val="0"/>
            <a:alphaOff val="0"/>
          </a:schemeClr>
        </a:solidFill>
        <a:ln>
          <a:noFill/>
        </a:ln>
        <a:effectLst>
          <a:outerShdw blurRad="39000" dist="25400" dir="5400000" rotWithShape="0">
            <a:schemeClr val="accent1">
              <a:hueOff val="0"/>
              <a:satOff val="0"/>
              <a:lumOff val="0"/>
              <a:alphaOff val="0"/>
              <a:shade val="33000"/>
              <a:alpha val="83000"/>
            </a:scheme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God</a:t>
          </a:r>
          <a:endParaRPr lang="en-US" sz="2400" kern="1200" dirty="0"/>
        </a:p>
      </dsp:txBody>
      <dsp:txXfrm>
        <a:off x="62223" y="1280987"/>
        <a:ext cx="1142166" cy="1502024"/>
      </dsp:txXfrm>
    </dsp:sp>
    <dsp:sp modelId="{6DF5100F-3EBC-45DC-95A0-07969DAC80B0}">
      <dsp:nvSpPr>
        <dsp:cNvPr id="0" name=""/>
        <dsp:cNvSpPr/>
      </dsp:nvSpPr>
      <dsp:spPr>
        <a:xfrm>
          <a:off x="1398282" y="1219199"/>
          <a:ext cx="1265742" cy="1625600"/>
        </a:xfrm>
        <a:prstGeom prst="roundRect">
          <a:avLst/>
        </a:prstGeom>
        <a:solidFill>
          <a:schemeClr val="accent1">
            <a:hueOff val="0"/>
            <a:satOff val="0"/>
            <a:lumOff val="0"/>
            <a:alphaOff val="0"/>
          </a:schemeClr>
        </a:solidFill>
        <a:ln>
          <a:noFill/>
        </a:ln>
        <a:effectLst>
          <a:outerShdw blurRad="39000" dist="25400" dir="5400000" rotWithShape="0">
            <a:schemeClr val="accent1">
              <a:hueOff val="0"/>
              <a:satOff val="0"/>
              <a:lumOff val="0"/>
              <a:alphaOff val="0"/>
              <a:shade val="33000"/>
              <a:alpha val="83000"/>
            </a:scheme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Jesus</a:t>
          </a:r>
          <a:endParaRPr lang="en-US" sz="2400" kern="1200" dirty="0"/>
        </a:p>
      </dsp:txBody>
      <dsp:txXfrm>
        <a:off x="1460070" y="1280987"/>
        <a:ext cx="1142166" cy="1502024"/>
      </dsp:txXfrm>
    </dsp:sp>
    <dsp:sp modelId="{29D745DA-4406-47CD-B282-BAC76325A579}">
      <dsp:nvSpPr>
        <dsp:cNvPr id="0" name=""/>
        <dsp:cNvSpPr/>
      </dsp:nvSpPr>
      <dsp:spPr>
        <a:xfrm>
          <a:off x="2796128" y="1219199"/>
          <a:ext cx="1265742" cy="1625600"/>
        </a:xfrm>
        <a:prstGeom prst="roundRect">
          <a:avLst/>
        </a:prstGeom>
        <a:solidFill>
          <a:schemeClr val="accent1">
            <a:hueOff val="0"/>
            <a:satOff val="0"/>
            <a:lumOff val="0"/>
            <a:alphaOff val="0"/>
          </a:schemeClr>
        </a:solidFill>
        <a:ln>
          <a:noFill/>
        </a:ln>
        <a:effectLst>
          <a:outerShdw blurRad="39000" dist="25400" dir="5400000" rotWithShape="0">
            <a:schemeClr val="accent1">
              <a:hueOff val="0"/>
              <a:satOff val="0"/>
              <a:lumOff val="0"/>
              <a:alphaOff val="0"/>
              <a:shade val="33000"/>
              <a:alpha val="83000"/>
            </a:scheme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Angel</a:t>
          </a:r>
          <a:endParaRPr lang="en-US" sz="2400" kern="1200" dirty="0"/>
        </a:p>
      </dsp:txBody>
      <dsp:txXfrm>
        <a:off x="2857916" y="1280987"/>
        <a:ext cx="1142166" cy="1502024"/>
      </dsp:txXfrm>
    </dsp:sp>
    <dsp:sp modelId="{E56B1F81-50C9-4598-B251-7F39C3A5D5AB}">
      <dsp:nvSpPr>
        <dsp:cNvPr id="0" name=""/>
        <dsp:cNvSpPr/>
      </dsp:nvSpPr>
      <dsp:spPr>
        <a:xfrm>
          <a:off x="4193975" y="1219199"/>
          <a:ext cx="1265742" cy="1625600"/>
        </a:xfrm>
        <a:prstGeom prst="roundRect">
          <a:avLst/>
        </a:prstGeom>
        <a:solidFill>
          <a:schemeClr val="tx2"/>
        </a:solidFill>
        <a:ln>
          <a:noFill/>
        </a:ln>
        <a:effectLst>
          <a:outerShdw blurRad="39000" dist="25400" dir="5400000" rotWithShape="0">
            <a:schemeClr val="accent1">
              <a:hueOff val="0"/>
              <a:satOff val="0"/>
              <a:lumOff val="0"/>
              <a:alphaOff val="0"/>
              <a:shade val="33000"/>
              <a:alpha val="83000"/>
            </a:scheme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John</a:t>
          </a:r>
          <a:endParaRPr lang="en-US" sz="2400" kern="1200" dirty="0"/>
        </a:p>
      </dsp:txBody>
      <dsp:txXfrm>
        <a:off x="4255763" y="1280987"/>
        <a:ext cx="1142166" cy="1502024"/>
      </dsp:txXfrm>
    </dsp:sp>
    <dsp:sp modelId="{DAEC172A-FD0D-407B-A549-201ADA15EE0B}">
      <dsp:nvSpPr>
        <dsp:cNvPr id="0" name=""/>
        <dsp:cNvSpPr/>
      </dsp:nvSpPr>
      <dsp:spPr>
        <a:xfrm>
          <a:off x="5591821" y="1219199"/>
          <a:ext cx="1265742" cy="1625600"/>
        </a:xfrm>
        <a:prstGeom prst="roundRect">
          <a:avLst/>
        </a:prstGeom>
        <a:solidFill>
          <a:schemeClr val="accent1">
            <a:hueOff val="0"/>
            <a:satOff val="0"/>
            <a:lumOff val="0"/>
            <a:alphaOff val="0"/>
          </a:schemeClr>
        </a:solidFill>
        <a:ln>
          <a:noFill/>
        </a:ln>
        <a:effectLst>
          <a:outerShdw blurRad="39000" dist="25400" dir="5400000" rotWithShape="0">
            <a:schemeClr val="accent1">
              <a:hueOff val="0"/>
              <a:satOff val="0"/>
              <a:lumOff val="0"/>
              <a:alphaOff val="0"/>
              <a:shade val="33000"/>
              <a:alpha val="83000"/>
            </a:scheme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Church</a:t>
          </a:r>
          <a:endParaRPr lang="en-US" sz="2400" kern="1200" dirty="0"/>
        </a:p>
      </dsp:txBody>
      <dsp:txXfrm>
        <a:off x="5653609" y="1280987"/>
        <a:ext cx="1142166" cy="15020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A2B15B-D31A-4D78-83FB-A27192685BA4}">
      <dsp:nvSpPr>
        <dsp:cNvPr id="0" name=""/>
        <dsp:cNvSpPr/>
      </dsp:nvSpPr>
      <dsp:spPr>
        <a:xfrm>
          <a:off x="3031" y="0"/>
          <a:ext cx="1428392" cy="1142999"/>
        </a:xfrm>
        <a:prstGeom prst="roundRect">
          <a:avLst>
            <a:gd name="adj" fmla="val 10000"/>
          </a:avLst>
        </a:prstGeom>
        <a:blipFill rotWithShape="0">
          <a:blip xmlns:r="http://schemas.openxmlformats.org/officeDocument/2006/relationships" r:embed="rId1"/>
          <a:stretch>
            <a:fillRect/>
          </a:stretch>
        </a:blipFill>
        <a:ln>
          <a:noFill/>
        </a:ln>
        <a:effectLst/>
        <a:scene3d>
          <a:camera prst="orthographicFront"/>
          <a:lightRig rig="chilly" dir="t"/>
        </a:scene3d>
        <a:sp3d z="-25700" extrusionH="63500" contourW="12700" prstMaterial="matte">
          <a:contourClr>
            <a:schemeClr val="lt1"/>
          </a:contourClr>
        </a:sp3d>
      </dsp:spPr>
      <dsp:style>
        <a:lnRef idx="0">
          <a:scrgbClr r="0" g="0" b="0"/>
        </a:lnRef>
        <a:fillRef idx="1">
          <a:scrgbClr r="0" g="0" b="0"/>
        </a:fillRef>
        <a:effectRef idx="0">
          <a:scrgbClr r="0" g="0" b="0"/>
        </a:effectRef>
        <a:fontRef idx="minor"/>
      </dsp:style>
    </dsp:sp>
    <dsp:sp modelId="{55AC5148-B958-425B-B8C7-C827387FFC8E}">
      <dsp:nvSpPr>
        <dsp:cNvPr id="0" name=""/>
        <dsp:cNvSpPr/>
      </dsp:nvSpPr>
      <dsp:spPr>
        <a:xfrm>
          <a:off x="4" y="685800"/>
          <a:ext cx="1428392" cy="1142999"/>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‘Lifted Up From Earth’</a:t>
          </a:r>
          <a:endParaRPr lang="en-US" sz="1900" kern="1200" dirty="0"/>
        </a:p>
      </dsp:txBody>
      <dsp:txXfrm>
        <a:off x="33481" y="719277"/>
        <a:ext cx="1361438" cy="1076045"/>
      </dsp:txXfrm>
    </dsp:sp>
    <dsp:sp modelId="{27F8E6AC-89E8-4264-BB51-BB1391C46115}">
      <dsp:nvSpPr>
        <dsp:cNvPr id="0" name=""/>
        <dsp:cNvSpPr/>
      </dsp:nvSpPr>
      <dsp:spPr>
        <a:xfrm>
          <a:off x="1706564" y="399888"/>
          <a:ext cx="275140" cy="343222"/>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dsp:txBody>
      <dsp:txXfrm>
        <a:off x="1706564" y="468532"/>
        <a:ext cx="192598" cy="205934"/>
      </dsp:txXfrm>
    </dsp:sp>
    <dsp:sp modelId="{ED8CF9C6-5F92-4CE3-9E58-9FFF7DD9F1A9}">
      <dsp:nvSpPr>
        <dsp:cNvPr id="0" name=""/>
        <dsp:cNvSpPr/>
      </dsp:nvSpPr>
      <dsp:spPr>
        <a:xfrm>
          <a:off x="2217539" y="0"/>
          <a:ext cx="1428392" cy="1142999"/>
        </a:xfrm>
        <a:prstGeom prst="roundRect">
          <a:avLst>
            <a:gd name="adj" fmla="val 10000"/>
          </a:avLst>
        </a:prstGeom>
        <a:blipFill rotWithShape="0">
          <a:blip xmlns:r="http://schemas.openxmlformats.org/officeDocument/2006/relationships" r:embed="rId2"/>
          <a:stretch>
            <a:fillRect/>
          </a:stretch>
        </a:blipFill>
        <a:ln>
          <a:noFill/>
        </a:ln>
        <a:effectLst/>
        <a:scene3d>
          <a:camera prst="orthographicFront"/>
          <a:lightRig rig="chilly" dir="t"/>
        </a:scene3d>
        <a:sp3d z="-25700" extrusionH="63500" contourW="12700" prstMaterial="matte">
          <a:contourClr>
            <a:schemeClr val="lt1"/>
          </a:contourClr>
        </a:sp3d>
      </dsp:spPr>
      <dsp:style>
        <a:lnRef idx="0">
          <a:scrgbClr r="0" g="0" b="0"/>
        </a:lnRef>
        <a:fillRef idx="1">
          <a:scrgbClr r="0" g="0" b="0"/>
        </a:fillRef>
        <a:effectRef idx="0">
          <a:scrgbClr r="0" g="0" b="0"/>
        </a:effectRef>
        <a:fontRef idx="minor"/>
      </dsp:style>
    </dsp:sp>
    <dsp:sp modelId="{878E1A52-6CA6-4B4D-A1AD-AD3DB520666E}">
      <dsp:nvSpPr>
        <dsp:cNvPr id="0" name=""/>
        <dsp:cNvSpPr/>
      </dsp:nvSpPr>
      <dsp:spPr>
        <a:xfrm>
          <a:off x="2450068" y="685800"/>
          <a:ext cx="1428392" cy="1142999"/>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Was A Sign</a:t>
          </a:r>
          <a:endParaRPr lang="en-US" sz="1900" kern="1200" dirty="0"/>
        </a:p>
      </dsp:txBody>
      <dsp:txXfrm>
        <a:off x="2483545" y="719277"/>
        <a:ext cx="1361438" cy="1076045"/>
      </dsp:txXfrm>
    </dsp:sp>
    <dsp:sp modelId="{E82ADA3E-4D5B-4D09-B765-1CAEF193FBED}">
      <dsp:nvSpPr>
        <dsp:cNvPr id="0" name=""/>
        <dsp:cNvSpPr/>
      </dsp:nvSpPr>
      <dsp:spPr>
        <a:xfrm>
          <a:off x="3921071" y="399888"/>
          <a:ext cx="275140" cy="343222"/>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dsp:txBody>
      <dsp:txXfrm>
        <a:off x="3921071" y="468532"/>
        <a:ext cx="192598" cy="205934"/>
      </dsp:txXfrm>
    </dsp:sp>
    <dsp:sp modelId="{E2C346AC-1B7E-4AE5-B17F-2AFEEA01397C}">
      <dsp:nvSpPr>
        <dsp:cNvPr id="0" name=""/>
        <dsp:cNvSpPr/>
      </dsp:nvSpPr>
      <dsp:spPr>
        <a:xfrm>
          <a:off x="4432046" y="0"/>
          <a:ext cx="1428392" cy="1142999"/>
        </a:xfrm>
        <a:prstGeom prst="roundRect">
          <a:avLst>
            <a:gd name="adj" fmla="val 10000"/>
          </a:avLst>
        </a:prstGeom>
        <a:blipFill rotWithShape="0">
          <a:blip xmlns:r="http://schemas.openxmlformats.org/officeDocument/2006/relationships" r:embed="rId3">
            <a:lum/>
          </a:blip>
          <a:stretch>
            <a:fillRect/>
          </a:stretch>
        </a:blipFill>
        <a:ln>
          <a:noFill/>
        </a:ln>
        <a:effectLst/>
        <a:scene3d>
          <a:camera prst="orthographicFront"/>
          <a:lightRig rig="chilly" dir="t"/>
        </a:scene3d>
        <a:sp3d z="-25700" extrusionH="63500" contourW="12700" prstMaterial="matte">
          <a:contourClr>
            <a:schemeClr val="lt1"/>
          </a:contourClr>
        </a:sp3d>
      </dsp:spPr>
      <dsp:style>
        <a:lnRef idx="0">
          <a:scrgbClr r="0" g="0" b="0"/>
        </a:lnRef>
        <a:fillRef idx="1">
          <a:scrgbClr r="0" g="0" b="0"/>
        </a:fillRef>
        <a:effectRef idx="0">
          <a:scrgbClr r="0" g="0" b="0"/>
        </a:effectRef>
        <a:fontRef idx="minor"/>
      </dsp:style>
    </dsp:sp>
    <dsp:sp modelId="{DD95B20A-FE30-4F90-9C09-92DA775AC57F}">
      <dsp:nvSpPr>
        <dsp:cNvPr id="0" name=""/>
        <dsp:cNvSpPr/>
      </dsp:nvSpPr>
      <dsp:spPr>
        <a:xfrm>
          <a:off x="4664575" y="685800"/>
          <a:ext cx="1428392" cy="1142999"/>
        </a:xfrm>
        <a:prstGeom prst="roundRect">
          <a:avLst>
            <a:gd name="adj" fmla="val 10000"/>
          </a:avLst>
        </a:prstGeom>
        <a:solidFill>
          <a:schemeClr val="accent1">
            <a:hueOff val="0"/>
            <a:satOff val="0"/>
            <a:lum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Of Death By Crucifixion</a:t>
          </a:r>
          <a:endParaRPr lang="en-US" sz="1900" kern="1200" dirty="0"/>
        </a:p>
      </dsp:txBody>
      <dsp:txXfrm>
        <a:off x="4698052" y="719277"/>
        <a:ext cx="1361438" cy="107604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0#1">
  <dgm:title val=""/>
  <dgm:desc val=""/>
  <dgm:catLst>
    <dgm:cat type="process" pri="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05F879-9A54-478B-9B3A-6FE4A985C645}" type="datetimeFigureOut">
              <a:rPr lang="en-US" smtClean="0"/>
              <a:pPr/>
              <a:t>10/20/2014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DDFAEB-5F21-4A5F-B407-5AB87317A3D9}" type="slidenum">
              <a:rPr lang="en-US" smtClean="0"/>
              <a:pPr/>
              <a:t>‹#›</a:t>
            </a:fld>
            <a:endParaRPr lang="en-US" dirty="0"/>
          </a:p>
        </p:txBody>
      </p:sp>
    </p:spTree>
    <p:extLst>
      <p:ext uri="{BB962C8B-B14F-4D97-AF65-F5344CB8AC3E}">
        <p14:creationId xmlns:p14="http://schemas.microsoft.com/office/powerpoint/2010/main" val="2711694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are going to begin a sermon-series on the book of</a:t>
            </a:r>
            <a:r>
              <a:rPr lang="en-US" baseline="0" dirty="0" smtClean="0"/>
              <a:t> Revelation today. It has been a few years since we went through the book as a class and it seems appropriate to work through the book via sermon. I will plan on trying to devote the 1</a:t>
            </a:r>
            <a:r>
              <a:rPr lang="en-US" baseline="30000" dirty="0" smtClean="0"/>
              <a:t>st</a:t>
            </a:r>
            <a:r>
              <a:rPr lang="en-US" baseline="0" dirty="0" smtClean="0"/>
              <a:t> Sunday of the month to the book of Revelation. Please use this time to take notes and prepare to learn this book with a diligent attitude. While I will not get into the book as deep as we did in the class, I do plan on putting a lot of that material into these lessons.</a:t>
            </a:r>
          </a:p>
          <a:p>
            <a:endParaRPr lang="en-US" baseline="0" dirty="0" smtClean="0"/>
          </a:p>
          <a:p>
            <a:r>
              <a:rPr lang="en-US" baseline="0" dirty="0" smtClean="0"/>
              <a:t>This is also a good evangelistic opportunity. I invite you to invite those whom you love to attend this series.  Churches use the book of Revelation to spread error into curiosity seekers. They use the book as bait. Why not use the book as bait to bring people to the truth and use these series to clear up error?</a:t>
            </a:r>
            <a:endParaRPr lang="en-US" dirty="0"/>
          </a:p>
        </p:txBody>
      </p:sp>
      <p:sp>
        <p:nvSpPr>
          <p:cNvPr id="4" name="Slide Number Placeholder 3"/>
          <p:cNvSpPr>
            <a:spLocks noGrp="1"/>
          </p:cNvSpPr>
          <p:nvPr>
            <p:ph type="sldNum" sz="quarter" idx="10"/>
          </p:nvPr>
        </p:nvSpPr>
        <p:spPr/>
        <p:txBody>
          <a:bodyPr/>
          <a:lstStyle/>
          <a:p>
            <a:fld id="{44DDFAEB-5F21-4A5F-B407-5AB87317A3D9}"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the fruit of the Spirit is love, joy, peace, longsuffering, kindness, goodness, faithfulness” (Gal. 5:22)</a:t>
            </a:r>
          </a:p>
          <a:p>
            <a:endParaRPr lang="en-US" dirty="0" smtClean="0"/>
          </a:p>
          <a:p>
            <a:r>
              <a:rPr lang="en-US" dirty="0" smtClean="0"/>
              <a:t>“It is doubtless not profitable for me to boast. I will come to visions and revelations of the Lord” (2 Cor.</a:t>
            </a:r>
            <a:r>
              <a:rPr lang="en-US" baseline="0" dirty="0" smtClean="0"/>
              <a:t> 12:1); “For I neither received it from man, nor was I taught it, but it came through the revelation of Jesus Christ” (Gal. 1:12)</a:t>
            </a:r>
          </a:p>
        </p:txBody>
      </p:sp>
      <p:sp>
        <p:nvSpPr>
          <p:cNvPr id="4" name="Slide Number Placeholder 3"/>
          <p:cNvSpPr>
            <a:spLocks noGrp="1"/>
          </p:cNvSpPr>
          <p:nvPr>
            <p:ph type="sldNum" sz="quarter" idx="10"/>
          </p:nvPr>
        </p:nvSpPr>
        <p:spPr/>
        <p:txBody>
          <a:bodyPr/>
          <a:lstStyle/>
          <a:p>
            <a:fld id="{44DDFAEB-5F21-4A5F-B407-5AB87317A3D9}"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apostles were essentially mailmen with Heaven’s letters.</a:t>
            </a:r>
            <a:endParaRPr lang="en-US" dirty="0"/>
          </a:p>
        </p:txBody>
      </p:sp>
      <p:sp>
        <p:nvSpPr>
          <p:cNvPr id="4" name="Slide Number Placeholder 3"/>
          <p:cNvSpPr>
            <a:spLocks noGrp="1"/>
          </p:cNvSpPr>
          <p:nvPr>
            <p:ph type="sldNum" sz="quarter" idx="10"/>
          </p:nvPr>
        </p:nvSpPr>
        <p:spPr/>
        <p:txBody>
          <a:bodyPr/>
          <a:lstStyle/>
          <a:p>
            <a:fld id="{44DDFAEB-5F21-4A5F-B407-5AB87317A3D9}"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Was Pharaoh going to expect this dream to be fulfilled shortly</a:t>
            </a:r>
            <a:r>
              <a:rPr lang="en-US" baseline="0" dirty="0" smtClean="0"/>
              <a:t> or thousands of years later? Would the original recipients of “Revelation” expect this message to be fulfilled shortly or thousands of years later? I will grant that there are some things in Revelation yet to be fulfilled. But the bulk of the book has already been accomplished, and yet it is given to us today to learn from and make application of some very important truths.</a:t>
            </a:r>
            <a:endParaRPr lang="en-US" dirty="0"/>
          </a:p>
        </p:txBody>
      </p:sp>
      <p:sp>
        <p:nvSpPr>
          <p:cNvPr id="4" name="Slide Number Placeholder 3"/>
          <p:cNvSpPr>
            <a:spLocks noGrp="1"/>
          </p:cNvSpPr>
          <p:nvPr>
            <p:ph type="sldNum" sz="quarter" idx="10"/>
          </p:nvPr>
        </p:nvSpPr>
        <p:spPr/>
        <p:txBody>
          <a:bodyPr/>
          <a:lstStyle/>
          <a:p>
            <a:fld id="{44DDFAEB-5F21-4A5F-B407-5AB87317A3D9}"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Jesus used a sign to show the specific kind of death he would die. He is prophesying against being killed</a:t>
            </a:r>
            <a:r>
              <a:rPr lang="en-US" baseline="0" dirty="0" smtClean="0"/>
              <a:t> any other way. 1) This would require that the people deliver him over to the Romans (Jn. 18:31, 32). 2) </a:t>
            </a:r>
            <a:r>
              <a:rPr lang="en-US" dirty="0" smtClean="0"/>
              <a:t>He was not going to die by being stoned or put to the sword,</a:t>
            </a:r>
            <a:r>
              <a:rPr lang="en-US" baseline="0" dirty="0" smtClean="0"/>
              <a:t> but by crucifixion. </a:t>
            </a:r>
          </a:p>
          <a:p>
            <a:endParaRPr lang="en-US" baseline="0" dirty="0" smtClean="0"/>
          </a:p>
          <a:p>
            <a:r>
              <a:rPr lang="en-US" baseline="0" dirty="0" smtClean="0"/>
              <a:t>Likewise, the Revelation of John is a book of signs that means more than the obvious. It is figurative language and should be treated with respect and caution. To attribute the “lifting up from the earth” sign for anything other than the crucifixion would have resulted in an erroneous conclusion.</a:t>
            </a:r>
          </a:p>
          <a:p>
            <a:endParaRPr lang="en-US" baseline="0" dirty="0" smtClean="0"/>
          </a:p>
          <a:p>
            <a:r>
              <a:rPr lang="en-US" baseline="0" dirty="0" smtClean="0"/>
              <a:t>Many neglect this word “signify” when approaching this book yet God has set it forth in the beginning of the book to emphasized to the reader that it is filled with symbols.</a:t>
            </a:r>
            <a:endParaRPr lang="en-US" dirty="0"/>
          </a:p>
        </p:txBody>
      </p:sp>
      <p:sp>
        <p:nvSpPr>
          <p:cNvPr id="4" name="Slide Number Placeholder 3"/>
          <p:cNvSpPr>
            <a:spLocks noGrp="1"/>
          </p:cNvSpPr>
          <p:nvPr>
            <p:ph type="sldNum" sz="quarter" idx="10"/>
          </p:nvPr>
        </p:nvSpPr>
        <p:spPr/>
        <p:txBody>
          <a:bodyPr/>
          <a:lstStyle/>
          <a:p>
            <a:fld id="{44DDFAEB-5F21-4A5F-B407-5AB87317A3D9}" type="slidenum">
              <a:rPr lang="en-US" smtClean="0"/>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Only</a:t>
            </a:r>
            <a:r>
              <a:rPr lang="en-US" baseline="0" dirty="0" smtClean="0"/>
              <a:t> allude to verses.</a:t>
            </a:r>
            <a:endParaRPr lang="en-US" dirty="0"/>
          </a:p>
        </p:txBody>
      </p:sp>
      <p:sp>
        <p:nvSpPr>
          <p:cNvPr id="4" name="Slide Number Placeholder 3"/>
          <p:cNvSpPr>
            <a:spLocks noGrp="1"/>
          </p:cNvSpPr>
          <p:nvPr>
            <p:ph type="sldNum" sz="quarter" idx="10"/>
          </p:nvPr>
        </p:nvSpPr>
        <p:spPr/>
        <p:txBody>
          <a:bodyPr/>
          <a:lstStyle/>
          <a:p>
            <a:fld id="{44DDFAEB-5F21-4A5F-B407-5AB87317A3D9}" type="slidenum">
              <a:rPr lang="en-US" smtClean="0"/>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he who has seen has testified, and his testimony is true; and he knows that he is telling the truth, so that you may believe” (Jn. 19:35); “This is the disciple who testifies of these things, and wrote these things; and we know that his testimony is true” (Jn. 21:24)</a:t>
            </a:r>
            <a:endParaRPr lang="en-US" dirty="0"/>
          </a:p>
        </p:txBody>
      </p:sp>
      <p:sp>
        <p:nvSpPr>
          <p:cNvPr id="4" name="Slide Number Placeholder 3"/>
          <p:cNvSpPr>
            <a:spLocks noGrp="1"/>
          </p:cNvSpPr>
          <p:nvPr>
            <p:ph type="sldNum" sz="quarter" idx="10"/>
          </p:nvPr>
        </p:nvSpPr>
        <p:spPr/>
        <p:txBody>
          <a:bodyPr/>
          <a:lstStyle/>
          <a:p>
            <a:fld id="{44DDFAEB-5F21-4A5F-B407-5AB87317A3D9}" type="slidenum">
              <a:rPr lang="en-US" smtClean="0"/>
              <a:pPr/>
              <a:t>11</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Him you also trusted, after you heard the word of truth, the gospel of your salvation; in whom also, having believed, you were sealed with the Holy Spirit of promise” (Eph. 1:13)</a:t>
            </a:r>
          </a:p>
          <a:p>
            <a:endParaRPr lang="en-US" dirty="0" smtClean="0"/>
          </a:p>
          <a:p>
            <a:r>
              <a:rPr lang="en-US" dirty="0" smtClean="0"/>
              <a:t>“and saying, "The time is fulfilled, and the kingdom of God is at hand. Repent, and believe in the gospel” (Mk. 1:15)</a:t>
            </a:r>
          </a:p>
          <a:p>
            <a:endParaRPr lang="en-US" dirty="0" smtClean="0"/>
          </a:p>
          <a:p>
            <a:r>
              <a:rPr lang="en-US" dirty="0" smtClean="0"/>
              <a:t>“while, through the proof of this ministry, they glorify God for the obedience of your confession to the gospel of Christ, and for your liberal sharing with them and all men” (2 Cor. 9:13); “Fight the good fight of faith, lay hold on eternal life, to which you were also called and have confessed the good confession in the presence of many witnesses” (1 Tim. 6:12)</a:t>
            </a:r>
          </a:p>
        </p:txBody>
      </p:sp>
      <p:sp>
        <p:nvSpPr>
          <p:cNvPr id="4" name="Slide Number Placeholder 3"/>
          <p:cNvSpPr>
            <a:spLocks noGrp="1"/>
          </p:cNvSpPr>
          <p:nvPr>
            <p:ph type="sldNum" sz="quarter" idx="10"/>
          </p:nvPr>
        </p:nvSpPr>
        <p:spPr/>
        <p:txBody>
          <a:bodyPr/>
          <a:lstStyle/>
          <a:p>
            <a:fld id="{44DDFAEB-5F21-4A5F-B407-5AB87317A3D9}" type="slidenum">
              <a:rPr lang="en-US" smtClean="0"/>
              <a:pPr/>
              <a:t>15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29D1972-6152-4DE1-BCA7-0903347B7568}" type="datetimeFigureOut">
              <a:rPr lang="en-US" smtClean="0"/>
              <a:pPr/>
              <a:t>10/20/2014</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AEAAF239-336B-468E-B65B-A020BC82652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9D1972-6152-4DE1-BCA7-0903347B7568}" type="datetimeFigureOut">
              <a:rPr lang="en-US" smtClean="0"/>
              <a:pPr/>
              <a:t>10/20/2014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EAAF239-336B-468E-B65B-A020BC82652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729D1972-6152-4DE1-BCA7-0903347B7568}" type="datetimeFigureOut">
              <a:rPr lang="en-US" smtClean="0"/>
              <a:pPr/>
              <a:t>10/20/2014</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AEAAF239-336B-468E-B65B-A020BC82652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normAutofit/>
          </a:bodyPr>
          <a:lstStyle>
            <a:lvl1pPr>
              <a:defRPr sz="2800"/>
            </a:lvl1pPr>
            <a:lvl2pPr>
              <a:defRPr sz="2400"/>
            </a:lvl2pPr>
            <a:lvl3pPr>
              <a:defRPr sz="2400"/>
            </a:lvl3pPr>
            <a:lvl4pPr>
              <a:defRPr sz="2400"/>
            </a:lvl4pPr>
            <a:lvl5pPr>
              <a:defRPr sz="2000"/>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extLst/>
          </a:lstStyle>
          <a:p>
            <a:fld id="{729D1972-6152-4DE1-BCA7-0903347B7568}" type="datetimeFigureOut">
              <a:rPr lang="en-US" smtClean="0"/>
              <a:pPr/>
              <a:t>10/20/2014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EAAF239-336B-468E-B65B-A020BC82652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29D1972-6152-4DE1-BCA7-0903347B7568}" type="datetimeFigureOut">
              <a:rPr lang="en-US" smtClean="0"/>
              <a:pPr/>
              <a:t>10/20/2014</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AEAAF239-336B-468E-B65B-A020BC82652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29D1972-6152-4DE1-BCA7-0903347B7568}" type="datetimeFigureOut">
              <a:rPr lang="en-US" smtClean="0"/>
              <a:pPr/>
              <a:t>10/20/2014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EAAF239-336B-468E-B65B-A020BC82652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29D1972-6152-4DE1-BCA7-0903347B7568}" type="datetimeFigureOut">
              <a:rPr lang="en-US" smtClean="0"/>
              <a:pPr/>
              <a:t>10/20/2014</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AEAAF239-336B-468E-B65B-A020BC82652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29D1972-6152-4DE1-BCA7-0903347B7568}" type="datetimeFigureOut">
              <a:rPr lang="en-US" smtClean="0"/>
              <a:pPr/>
              <a:t>10/20/2014</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AEAAF239-336B-468E-B65B-A020BC82652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29D1972-6152-4DE1-BCA7-0903347B7568}" type="datetimeFigureOut">
              <a:rPr lang="en-US" smtClean="0"/>
              <a:pPr/>
              <a:t>10/20/2014</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AEAAF239-336B-468E-B65B-A020BC82652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29D1972-6152-4DE1-BCA7-0903347B7568}" type="datetimeFigureOut">
              <a:rPr lang="en-US" smtClean="0"/>
              <a:pPr/>
              <a:t>10/20/2014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EAAF239-336B-468E-B65B-A020BC82652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729D1972-6152-4DE1-BCA7-0903347B7568}" type="datetimeFigureOut">
              <a:rPr lang="en-US" smtClean="0"/>
              <a:pPr/>
              <a:t>10/20/2014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EAAF239-336B-468E-B65B-A020BC826525}"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29D1972-6152-4DE1-BCA7-0903347B7568}" type="datetimeFigureOut">
              <a:rPr lang="en-US" smtClean="0"/>
              <a:pPr/>
              <a:t>10/20/2014</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AEAAF239-336B-468E-B65B-A020BC82652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868" y="533400"/>
            <a:ext cx="5105400" cy="2209800"/>
          </a:xfrm>
        </p:spPr>
        <p:txBody>
          <a:bodyPr/>
          <a:lstStyle/>
          <a:p>
            <a:r>
              <a:rPr lang="en-US" dirty="0" smtClean="0"/>
              <a:t>“REVELATION”</a:t>
            </a:r>
            <a:br>
              <a:rPr lang="en-US" dirty="0" smtClean="0"/>
            </a:br>
            <a:r>
              <a:rPr lang="en-US" sz="2800" i="1" cap="none" dirty="0" smtClean="0">
                <a:latin typeface="Vivaldi" pitchFamily="66" charset="0"/>
              </a:rPr>
              <a:t>Series</a:t>
            </a:r>
            <a:endParaRPr lang="en-US" i="1" dirty="0">
              <a:latin typeface="Vivaldi" pitchFamily="66" charset="0"/>
            </a:endParaRPr>
          </a:p>
        </p:txBody>
      </p:sp>
      <p:sp>
        <p:nvSpPr>
          <p:cNvPr id="3" name="Subtitle 2"/>
          <p:cNvSpPr>
            <a:spLocks noGrp="1"/>
          </p:cNvSpPr>
          <p:nvPr>
            <p:ph type="subTitle" idx="1"/>
          </p:nvPr>
        </p:nvSpPr>
        <p:spPr/>
        <p:txBody>
          <a:bodyPr>
            <a:noAutofit/>
          </a:bodyPr>
          <a:lstStyle/>
          <a:p>
            <a:r>
              <a:rPr lang="en-US" sz="2400" i="1" dirty="0" smtClean="0"/>
              <a:t>“The Revelation of Jesus Christ, which God gave Him to show His servants-things which must shortly take place. And He sent and signified it by His angel to His servant John”</a:t>
            </a:r>
            <a:r>
              <a:rPr lang="en-US" sz="2400" dirty="0" smtClean="0"/>
              <a:t> (1:1)</a:t>
            </a:r>
            <a:endParaRPr lang="en-US" sz="2400" dirty="0"/>
          </a:p>
        </p:txBody>
      </p:sp>
      <p:sp>
        <p:nvSpPr>
          <p:cNvPr id="4" name="TextBox 3"/>
          <p:cNvSpPr txBox="1"/>
          <p:nvPr/>
        </p:nvSpPr>
        <p:spPr>
          <a:xfrm>
            <a:off x="533400" y="304800"/>
            <a:ext cx="1455848" cy="584775"/>
          </a:xfrm>
          <a:prstGeom prst="rect">
            <a:avLst/>
          </a:prstGeom>
          <a:noFill/>
        </p:spPr>
        <p:txBody>
          <a:bodyPr wrap="none" rtlCol="0">
            <a:spAutoFit/>
          </a:bodyPr>
          <a:lstStyle/>
          <a:p>
            <a:pPr algn="ctr"/>
            <a:r>
              <a:rPr lang="en-US" dirty="0" smtClean="0"/>
              <a:t>Introduction</a:t>
            </a:r>
          </a:p>
          <a:p>
            <a:pPr algn="ctr"/>
            <a:r>
              <a:rPr lang="en-US" sz="1400" i="1" dirty="0" smtClean="0">
                <a:solidFill>
                  <a:schemeClr val="bg1">
                    <a:lumMod val="85000"/>
                  </a:schemeClr>
                </a:solidFill>
              </a:rPr>
              <a:t>Sermon 1</a:t>
            </a:r>
            <a:endParaRPr lang="en-US" i="1" dirty="0">
              <a:solidFill>
                <a:schemeClr val="bg1">
                  <a:lumMod val="85000"/>
                </a:schemeClr>
              </a:solidFill>
            </a:endParaRPr>
          </a:p>
        </p:txBody>
      </p:sp>
      <p:sp>
        <p:nvSpPr>
          <p:cNvPr id="5" name="TextBox 4"/>
          <p:cNvSpPr txBox="1"/>
          <p:nvPr/>
        </p:nvSpPr>
        <p:spPr>
          <a:xfrm>
            <a:off x="4800600" y="1219200"/>
            <a:ext cx="1867819" cy="461665"/>
          </a:xfrm>
          <a:prstGeom prst="rect">
            <a:avLst/>
          </a:prstGeom>
          <a:noFill/>
        </p:spPr>
        <p:txBody>
          <a:bodyPr wrap="none" rtlCol="0">
            <a:spAutoFit/>
          </a:bodyPr>
          <a:lstStyle/>
          <a:p>
            <a:r>
              <a:rPr lang="en-US" sz="2400" dirty="0" smtClean="0">
                <a:solidFill>
                  <a:schemeClr val="bg2"/>
                </a:solidFill>
                <a:latin typeface="Vivaldi" pitchFamily="66" charset="0"/>
              </a:rPr>
              <a:t>Reason From </a:t>
            </a:r>
            <a:endParaRPr lang="en-US" sz="2400" dirty="0">
              <a:solidFill>
                <a:schemeClr val="bg2"/>
              </a:solidFill>
              <a:latin typeface="Vivaldi" pitchFamily="66" charset="0"/>
            </a:endParaRP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pertinent points about the author</a:t>
            </a:r>
            <a:endParaRPr lang="en-US" dirty="0"/>
          </a:p>
        </p:txBody>
      </p:sp>
      <p:sp>
        <p:nvSpPr>
          <p:cNvPr id="3" name="Content Placeholder 2"/>
          <p:cNvSpPr>
            <a:spLocks noGrp="1"/>
          </p:cNvSpPr>
          <p:nvPr>
            <p:ph idx="1"/>
          </p:nvPr>
        </p:nvSpPr>
        <p:spPr/>
        <p:txBody>
          <a:bodyPr/>
          <a:lstStyle/>
          <a:p>
            <a:r>
              <a:rPr lang="en-US" dirty="0" smtClean="0"/>
              <a:t>addressed seven churches of Asia (1:4)</a:t>
            </a:r>
          </a:p>
          <a:p>
            <a:pPr lvl="1"/>
            <a:r>
              <a:rPr lang="en-US" dirty="0" smtClean="0"/>
              <a:t>suggests apostolic authority</a:t>
            </a:r>
          </a:p>
          <a:p>
            <a:pPr lvl="1"/>
            <a:r>
              <a:rPr lang="en-US" dirty="0" smtClean="0"/>
              <a:t>because the book remained, it shows they accepted the writer’s authority</a:t>
            </a:r>
          </a:p>
          <a:p>
            <a:r>
              <a:rPr lang="en-US" dirty="0" smtClean="0"/>
              <a:t>speaks authoritatively on identifying and testing legitimate apostles (Rev. 2:2)</a:t>
            </a:r>
          </a:p>
          <a:p>
            <a:pPr lvl="1"/>
            <a:r>
              <a:rPr lang="en-US" dirty="0" smtClean="0"/>
              <a:t>appears to claim apostolic authority for the writer!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The Testifier</a:t>
            </a:r>
            <a:endParaRPr lang="en-US" dirty="0"/>
          </a:p>
        </p:txBody>
      </p:sp>
      <p:sp>
        <p:nvSpPr>
          <p:cNvPr id="3" name="Content Placeholder 2"/>
          <p:cNvSpPr>
            <a:spLocks noGrp="1"/>
          </p:cNvSpPr>
          <p:nvPr>
            <p:ph idx="1"/>
          </p:nvPr>
        </p:nvSpPr>
        <p:spPr/>
        <p:txBody>
          <a:bodyPr/>
          <a:lstStyle/>
          <a:p>
            <a:r>
              <a:rPr lang="en-US" dirty="0" smtClean="0"/>
              <a:t>TESTIFY:</a:t>
            </a:r>
          </a:p>
          <a:p>
            <a:pPr lvl="1"/>
            <a:r>
              <a:rPr lang="en-US" i="1" dirty="0" smtClean="0"/>
              <a:t>“to make a factual statement based on personal experience or to declare something to be true from personal experience” </a:t>
            </a:r>
            <a:r>
              <a:rPr lang="en-US" dirty="0" smtClean="0"/>
              <a:t>(Encarta)</a:t>
            </a:r>
          </a:p>
          <a:p>
            <a:pPr lvl="1"/>
            <a:r>
              <a:rPr lang="en-US" i="1" dirty="0" smtClean="0"/>
              <a:t>“who bore witness to the word of God, and to the testimony of Jesus Christ, to all things that he saw” </a:t>
            </a:r>
            <a:r>
              <a:rPr lang="en-US" dirty="0" smtClean="0"/>
              <a:t>(Rev. 1:2)</a:t>
            </a:r>
          </a:p>
          <a:p>
            <a:pPr lvl="2"/>
            <a:r>
              <a:rPr lang="en-US" dirty="0" smtClean="0"/>
              <a:t>John’s work was presented as a </a:t>
            </a:r>
            <a:r>
              <a:rPr lang="en-US" dirty="0" err="1" smtClean="0"/>
              <a:t>testification</a:t>
            </a:r>
            <a:r>
              <a:rPr lang="en-US" dirty="0" smtClean="0"/>
              <a:t> (cf. Jn. 19:35; 21:24)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John’s Testimony</a:t>
            </a:r>
            <a:endParaRPr lang="en-US" dirty="0"/>
          </a:p>
        </p:txBody>
      </p:sp>
      <p:sp>
        <p:nvSpPr>
          <p:cNvPr id="3" name="Content Placeholder 2"/>
          <p:cNvSpPr>
            <a:spLocks noGrp="1"/>
          </p:cNvSpPr>
          <p:nvPr>
            <p:ph idx="1"/>
          </p:nvPr>
        </p:nvSpPr>
        <p:spPr/>
        <p:txBody>
          <a:bodyPr/>
          <a:lstStyle/>
          <a:p>
            <a:r>
              <a:rPr lang="en-US" dirty="0" smtClean="0"/>
              <a:t>based on his literal &amp; direct senses</a:t>
            </a:r>
          </a:p>
          <a:p>
            <a:pPr lvl="1"/>
            <a:r>
              <a:rPr lang="en-US" i="1" dirty="0" smtClean="0"/>
              <a:t>“…to all things that he saw” </a:t>
            </a:r>
            <a:r>
              <a:rPr lang="en-US" dirty="0" smtClean="0"/>
              <a:t>(v. 2)</a:t>
            </a:r>
          </a:p>
          <a:p>
            <a:pPr lvl="1"/>
            <a:r>
              <a:rPr lang="en-US" i="1" dirty="0" smtClean="0"/>
              <a:t>“For we cannot but speak the things which we have seen and heard” </a:t>
            </a:r>
            <a:r>
              <a:rPr lang="en-US" dirty="0" smtClean="0"/>
              <a:t>(Acts 4:20)</a:t>
            </a:r>
          </a:p>
          <a:p>
            <a:pPr lvl="1"/>
            <a:r>
              <a:rPr lang="en-US" i="1" dirty="0" smtClean="0"/>
              <a:t>“That which was from the beginning, which we have heard, which we have seen with our eyes, which we have looked upon, and our hands have handled, concerning the Word of life” </a:t>
            </a:r>
            <a:r>
              <a:rPr lang="en-US" dirty="0" smtClean="0"/>
              <a:t>(1 Jn. 1:1)</a:t>
            </a:r>
          </a:p>
          <a:p>
            <a:r>
              <a:rPr lang="en-US" dirty="0" smtClean="0"/>
              <a:t>this evidence is laid before the world’s courtroom for a reason…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 Testimony</a:t>
            </a:r>
            <a:endParaRPr lang="en-US" dirty="0"/>
          </a:p>
        </p:txBody>
      </p:sp>
      <p:sp>
        <p:nvSpPr>
          <p:cNvPr id="3" name="Content Placeholder 2"/>
          <p:cNvSpPr>
            <a:spLocks noGrp="1"/>
          </p:cNvSpPr>
          <p:nvPr>
            <p:ph idx="1"/>
          </p:nvPr>
        </p:nvSpPr>
        <p:spPr/>
        <p:txBody>
          <a:bodyPr>
            <a:normAutofit/>
          </a:bodyPr>
          <a:lstStyle/>
          <a:p>
            <a:r>
              <a:rPr lang="en-US" i="1" dirty="0" smtClean="0">
                <a:effectLst>
                  <a:glow rad="101600">
                    <a:schemeClr val="accent4">
                      <a:satMod val="175000"/>
                      <a:alpha val="40000"/>
                    </a:schemeClr>
                  </a:glow>
                </a:effectLst>
              </a:rPr>
              <a:t>“And we have seen and testify that the Father has sent the Son as Savior of the world” </a:t>
            </a:r>
            <a:r>
              <a:rPr lang="en-US" dirty="0" smtClean="0">
                <a:effectLst>
                  <a:glow rad="101600">
                    <a:schemeClr val="accent4">
                      <a:satMod val="175000"/>
                      <a:alpha val="40000"/>
                    </a:schemeClr>
                  </a:glow>
                </a:effectLst>
              </a:rPr>
              <a:t>(1 Jn. 4:14)</a:t>
            </a:r>
          </a:p>
          <a:p>
            <a:pPr lvl="1"/>
            <a:r>
              <a:rPr lang="en-US" dirty="0" smtClean="0"/>
              <a:t>God sending His Son was seen and verified</a:t>
            </a:r>
          </a:p>
          <a:p>
            <a:pPr lvl="2"/>
            <a:r>
              <a:rPr lang="en-US" dirty="0" smtClean="0"/>
              <a:t>it’s a matter of history</a:t>
            </a:r>
          </a:p>
          <a:p>
            <a:pPr lvl="1"/>
            <a:r>
              <a:rPr lang="en-US" dirty="0" smtClean="0"/>
              <a:t>the Son was sent “as Savior of the world”</a:t>
            </a:r>
          </a:p>
          <a:p>
            <a:pPr lvl="2"/>
            <a:r>
              <a:rPr lang="en-US" dirty="0" smtClean="0"/>
              <a:t>it’s a matter of salvation</a:t>
            </a:r>
          </a:p>
          <a:p>
            <a:pPr lvl="2"/>
            <a:r>
              <a:rPr lang="en-US" dirty="0" smtClean="0"/>
              <a:t>implicates world is lost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If We Study The Testimony of The Bible: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and do not see ourselves as lost and in need of a savior, we have studied in vain!</a:t>
            </a:r>
          </a:p>
          <a:p>
            <a:r>
              <a:rPr lang="en-US" dirty="0" smtClean="0"/>
              <a:t>and do not see Jesus is the Savior, we have studied in vain!</a:t>
            </a:r>
          </a:p>
          <a:p>
            <a:pPr lvl="1"/>
            <a:r>
              <a:rPr lang="en-US" i="1" dirty="0" smtClean="0"/>
              <a:t>“He who believes in the Son of God has the witness in himself; he who does not believe God has made Him a liar, because he has not believed the testimony that God has given of His Son” </a:t>
            </a:r>
            <a:r>
              <a:rPr lang="en-US" dirty="0" smtClean="0"/>
              <a:t>(1 Jn. 5:10)</a:t>
            </a:r>
          </a:p>
          <a:p>
            <a:r>
              <a:rPr lang="en-US" dirty="0" smtClean="0"/>
              <a:t>and do not see how to get saved, we have studied in vain!</a:t>
            </a:r>
          </a:p>
          <a:p>
            <a:r>
              <a:rPr lang="en-US" sz="3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if we never study the testimony of the Bible, we have lived in vain!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50" presetClass="entr" presetSubtype="0" decel="100000" fill="hold" grpId="0" nodeType="clickEffect">
                                  <p:stCondLst>
                                    <p:cond delay="0"/>
                                  </p:stCondLst>
                                  <p:iterate type="wd">
                                    <p:tmPct val="10000"/>
                                  </p:iterate>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24"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Jesus saves the world</a:t>
            </a:r>
            <a:endParaRPr lang="en-US" dirty="0"/>
          </a:p>
        </p:txBody>
      </p:sp>
      <p:sp>
        <p:nvSpPr>
          <p:cNvPr id="3" name="Content Placeholder 2"/>
          <p:cNvSpPr>
            <a:spLocks noGrp="1"/>
          </p:cNvSpPr>
          <p:nvPr>
            <p:ph idx="1"/>
          </p:nvPr>
        </p:nvSpPr>
        <p:spPr/>
        <p:txBody>
          <a:bodyPr/>
          <a:lstStyle/>
          <a:p>
            <a:r>
              <a:rPr lang="en-US" dirty="0" smtClean="0"/>
              <a:t>through the gospel (Rom. 1:16)</a:t>
            </a:r>
          </a:p>
          <a:p>
            <a:pPr lvl="1"/>
            <a:r>
              <a:rPr lang="en-US" dirty="0" smtClean="0"/>
              <a:t>by:</a:t>
            </a:r>
          </a:p>
          <a:p>
            <a:pPr lvl="2"/>
            <a:r>
              <a:rPr lang="en-US" dirty="0" smtClean="0"/>
              <a:t>trusting/believing (Eph. 1:13)</a:t>
            </a:r>
          </a:p>
          <a:p>
            <a:pPr lvl="2"/>
            <a:r>
              <a:rPr lang="en-US" dirty="0" smtClean="0"/>
              <a:t>repenting (Mk. 1:15)</a:t>
            </a:r>
          </a:p>
          <a:p>
            <a:pPr lvl="2"/>
            <a:r>
              <a:rPr lang="en-US" dirty="0" smtClean="0"/>
              <a:t>confession (2 Cor. 9:13; initially in confessing Christ, Rom. 10:9, 10; 1 Tim. 6:15)</a:t>
            </a:r>
          </a:p>
          <a:p>
            <a:pPr lvl="2"/>
            <a:r>
              <a:rPr lang="en-US" dirty="0" smtClean="0"/>
              <a:t>baptism (Mk. 16:15, 16)</a:t>
            </a:r>
          </a:p>
          <a:p>
            <a:pPr lvl="3"/>
            <a:r>
              <a:rPr lang="en-US" dirty="0" smtClean="0"/>
              <a:t>burial (Rom. 6:3, 4)</a:t>
            </a:r>
          </a:p>
          <a:p>
            <a:pPr lvl="3"/>
            <a:r>
              <a:rPr lang="en-US" dirty="0" smtClean="0"/>
              <a:t>in water (Acts 8:36-38)</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dissolve">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dissolve">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dissolve">
                                      <p:cBhvr>
                                        <p:cTn id="31" dur="500"/>
                                        <p:tgtEl>
                                          <p:spTgt spid="3">
                                            <p:txEl>
                                              <p:pRg st="5" end="5"/>
                                            </p:txEl>
                                          </p:spTgt>
                                        </p:tgtEl>
                                      </p:cBhvr>
                                    </p:animEffect>
                                  </p:childTnLst>
                                </p:cTn>
                              </p:par>
                            </p:childTnLst>
                          </p:cTn>
                        </p:par>
                        <p:par>
                          <p:cTn id="32" fill="hold">
                            <p:stCondLst>
                              <p:cond delay="500"/>
                            </p:stCondLst>
                            <p:childTnLst>
                              <p:par>
                                <p:cTn id="33" presetID="9" presetClass="entr" presetSubtype="0"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dissolve">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dissolve">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From the 1</a:t>
            </a:r>
            <a:r>
              <a:rPr lang="en-US" baseline="30000" dirty="0" smtClean="0"/>
              <a:t>st</a:t>
            </a:r>
            <a:r>
              <a:rPr lang="en-US" dirty="0" smtClean="0"/>
              <a:t> Two Verses of Revelation</a:t>
            </a:r>
            <a:endParaRPr lang="en-US" dirty="0"/>
          </a:p>
        </p:txBody>
      </p:sp>
      <p:sp>
        <p:nvSpPr>
          <p:cNvPr id="3" name="Content Placeholder 2"/>
          <p:cNvSpPr>
            <a:spLocks noGrp="1"/>
          </p:cNvSpPr>
          <p:nvPr>
            <p:ph idx="1"/>
          </p:nvPr>
        </p:nvSpPr>
        <p:spPr/>
        <p:txBody>
          <a:bodyPr/>
          <a:lstStyle/>
          <a:p>
            <a:r>
              <a:rPr lang="en-US" dirty="0" smtClean="0"/>
              <a:t>Title</a:t>
            </a:r>
          </a:p>
          <a:p>
            <a:r>
              <a:rPr lang="en-US" dirty="0" smtClean="0"/>
              <a:t>Dispensation</a:t>
            </a:r>
          </a:p>
          <a:p>
            <a:r>
              <a:rPr lang="en-US" dirty="0" smtClean="0"/>
              <a:t>Timing</a:t>
            </a:r>
          </a:p>
          <a:p>
            <a:r>
              <a:rPr lang="en-US" dirty="0" smtClean="0"/>
              <a:t>Style</a:t>
            </a:r>
          </a:p>
          <a:p>
            <a:r>
              <a:rPr lang="en-US" dirty="0" smtClean="0"/>
              <a:t>Author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b="1" dirty="0" smtClean="0"/>
              <a:t>TITLE</a:t>
            </a:r>
            <a:r>
              <a:rPr lang="en-US" dirty="0" smtClean="0"/>
              <a:t>: “The Revelation”</a:t>
            </a:r>
          </a:p>
          <a:p>
            <a:pPr lvl="1"/>
            <a:r>
              <a:rPr lang="en-US" dirty="0" smtClean="0"/>
              <a:t>singular not plural </a:t>
            </a:r>
          </a:p>
          <a:p>
            <a:pPr lvl="2"/>
            <a:r>
              <a:rPr lang="en-US" dirty="0" smtClean="0"/>
              <a:t>ex: “fruit of the Spirit” (Gal. 5:22; Eph. 5:9)</a:t>
            </a:r>
          </a:p>
          <a:p>
            <a:pPr lvl="2"/>
            <a:r>
              <a:rPr lang="en-US" dirty="0" smtClean="0"/>
              <a:t>all of the pictures make up the complete “revelation”</a:t>
            </a:r>
          </a:p>
          <a:p>
            <a:pPr lvl="1"/>
            <a:r>
              <a:rPr lang="en-US" dirty="0" smtClean="0"/>
              <a:t>Gk. </a:t>
            </a:r>
            <a:r>
              <a:rPr lang="en-US" i="1" dirty="0" smtClean="0"/>
              <a:t>apokalupsis </a:t>
            </a:r>
          </a:p>
          <a:p>
            <a:pPr lvl="2"/>
            <a:r>
              <a:rPr lang="en-US" dirty="0" smtClean="0"/>
              <a:t>“to uncover” or “reveal” something</a:t>
            </a:r>
          </a:p>
          <a:p>
            <a:pPr lvl="2"/>
            <a:r>
              <a:rPr lang="en-US" dirty="0" smtClean="0"/>
              <a:t>the supernatural unveiling of divine truth</a:t>
            </a:r>
          </a:p>
          <a:p>
            <a:pPr lvl="2"/>
            <a:r>
              <a:rPr lang="en-US" i="1" dirty="0" smtClean="0"/>
              <a:t>“But now, brethren, if I come to you speaking with tongues, what shall I profit you unless I speak to you either by </a:t>
            </a:r>
            <a:r>
              <a:rPr lang="en-US" b="1"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revelation</a:t>
            </a:r>
            <a:r>
              <a:rPr lang="en-US" i="1" dirty="0" smtClean="0"/>
              <a:t>, by knowledge, by prophesying, or by teaching” </a:t>
            </a:r>
            <a:r>
              <a:rPr lang="en-US" dirty="0" smtClean="0"/>
              <a:t>(1 Cor. 14:6; 2 Cor. 12:1; Gal. 1:12; etc.)</a:t>
            </a:r>
          </a:p>
        </p:txBody>
      </p:sp>
      <p:sp>
        <p:nvSpPr>
          <p:cNvPr id="4" name="TextBox 3"/>
          <p:cNvSpPr txBox="1"/>
          <p:nvPr/>
        </p:nvSpPr>
        <p:spPr>
          <a:xfrm>
            <a:off x="7086600" y="152400"/>
            <a:ext cx="548548" cy="400110"/>
          </a:xfrm>
          <a:prstGeom prst="rect">
            <a:avLst/>
          </a:prstGeom>
          <a:effectLst>
            <a:outerShdw blurRad="50800" dist="38100" dir="13500000" algn="br"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2000" dirty="0" smtClean="0"/>
              <a:t>1:1</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a:t>
            </a:r>
            <a:endParaRPr lang="en-US" dirty="0"/>
          </a:p>
        </p:txBody>
      </p:sp>
      <p:sp>
        <p:nvSpPr>
          <p:cNvPr id="3" name="Content Placeholder 2"/>
          <p:cNvSpPr>
            <a:spLocks noGrp="1"/>
          </p:cNvSpPr>
          <p:nvPr>
            <p:ph idx="1"/>
          </p:nvPr>
        </p:nvSpPr>
        <p:spPr>
          <a:xfrm>
            <a:off x="457200" y="1609416"/>
            <a:ext cx="7239000" cy="676584"/>
          </a:xfrm>
        </p:spPr>
        <p:txBody>
          <a:bodyPr/>
          <a:lstStyle/>
          <a:p>
            <a:pPr marL="514350" indent="-514350">
              <a:buFont typeface="+mj-lt"/>
              <a:buAutoNum type="arabicPeriod" startAt="2"/>
            </a:pPr>
            <a:r>
              <a:rPr lang="en-US" b="1" dirty="0" smtClean="0"/>
              <a:t>DISPENSATION</a:t>
            </a:r>
          </a:p>
        </p:txBody>
      </p:sp>
      <p:graphicFrame>
        <p:nvGraphicFramePr>
          <p:cNvPr id="4" name="Diagram 3"/>
          <p:cNvGraphicFramePr/>
          <p:nvPr/>
        </p:nvGraphicFramePr>
        <p:xfrm>
          <a:off x="762000" y="2362200"/>
          <a:ext cx="6858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295400" y="5638800"/>
            <a:ext cx="3066865" cy="461665"/>
          </a:xfrm>
          <a:prstGeom prst="rect">
            <a:avLst/>
          </a:prstGeom>
          <a:noFill/>
        </p:spPr>
        <p:txBody>
          <a:bodyPr wrap="none" rtlCol="0">
            <a:spAutoFit/>
          </a:bodyPr>
          <a:lstStyle/>
          <a:p>
            <a:r>
              <a:rPr lang="en-US"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See Ephesians 3:1-5</a:t>
            </a:r>
            <a:endParaRPr lang="en-US" sz="2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6" name="Rectangle 5"/>
          <p:cNvSpPr/>
          <p:nvPr/>
        </p:nvSpPr>
        <p:spPr>
          <a:xfrm>
            <a:off x="1524000" y="2590800"/>
            <a:ext cx="5486400" cy="923330"/>
          </a:xfrm>
          <a:prstGeom prst="rect">
            <a:avLst/>
          </a:prstGeom>
          <a:noFill/>
          <a:scene3d>
            <a:camera prst="perspectiveHeroicExtremeRightFacing"/>
            <a:lightRig rig="threePt" dir="t"/>
          </a:scene3d>
        </p:spPr>
        <p:txBody>
          <a:bodyPr wrap="square" lIns="91440" tIns="45720" rIns="91440" bIns="45720">
            <a:prstTxWarp prst="textWave1">
              <a:avLst/>
            </a:prstTxWarp>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REVELATION</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7" name="TextBox 6"/>
          <p:cNvSpPr txBox="1"/>
          <p:nvPr/>
        </p:nvSpPr>
        <p:spPr>
          <a:xfrm>
            <a:off x="7086600" y="152400"/>
            <a:ext cx="548548" cy="400110"/>
          </a:xfrm>
          <a:prstGeom prst="rect">
            <a:avLst/>
          </a:prstGeom>
          <a:effectLst>
            <a:outerShdw blurRad="50800" dist="38100" dir="13500000" algn="br"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2000" dirty="0" smtClean="0"/>
              <a:t>1:1</a:t>
            </a:r>
            <a:endParaRPr lang="en-US" sz="2000" dirty="0"/>
          </a:p>
        </p:txBody>
      </p:sp>
      <p:sp>
        <p:nvSpPr>
          <p:cNvPr id="8" name="TextBox 7"/>
          <p:cNvSpPr txBox="1"/>
          <p:nvPr/>
        </p:nvSpPr>
        <p:spPr>
          <a:xfrm>
            <a:off x="3733800" y="914400"/>
            <a:ext cx="3581400" cy="646331"/>
          </a:xfrm>
          <a:prstGeom prst="rect">
            <a:avLst/>
          </a:prstGeom>
          <a:noFill/>
        </p:spPr>
        <p:txBody>
          <a:bodyPr wrap="square" rtlCol="0">
            <a:spAutoFit/>
          </a:bodyPr>
          <a:lstStyle/>
          <a:p>
            <a:r>
              <a:rPr lang="en-US" i="1" dirty="0" smtClean="0">
                <a:effectLst>
                  <a:glow rad="63500">
                    <a:schemeClr val="accent3">
                      <a:satMod val="175000"/>
                      <a:alpha val="40000"/>
                    </a:schemeClr>
                  </a:glow>
                </a:effectLst>
              </a:rPr>
              <a:t>“…which God gave Him to show His servants…”</a:t>
            </a:r>
            <a:endParaRPr lang="en-US" i="1" dirty="0">
              <a:effectLst>
                <a:glow rad="63500">
                  <a:schemeClr val="accent3">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iterate type="lt">
                                    <p:tmPct val="10000"/>
                                  </p:iterate>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par>
                          <p:cTn id="10" fill="hold">
                            <p:stCondLst>
                              <p:cond delay="1900"/>
                            </p:stCondLst>
                            <p:childTnLst>
                              <p:par>
                                <p:cTn id="11" presetID="22" presetClass="entr" presetSubtype="8" fill="hold" grpId="0" nodeType="afterEffect">
                                  <p:stCondLst>
                                    <p:cond delay="0"/>
                                  </p:stCondLst>
                                  <p:childTnLst>
                                    <p:set>
                                      <p:cBhvr>
                                        <p:cTn id="12" dur="1" fill="hold">
                                          <p:stCondLst>
                                            <p:cond delay="0"/>
                                          </p:stCondLst>
                                        </p:cTn>
                                        <p:tgtEl>
                                          <p:spTgt spid="4">
                                            <p:graphicEl>
                                              <a:dgm id="{C411AA6F-1A5C-45C1-BEA1-F4BCE719A006}"/>
                                            </p:graphicEl>
                                          </p:spTgt>
                                        </p:tgtEl>
                                        <p:attrNameLst>
                                          <p:attrName>style.visibility</p:attrName>
                                        </p:attrNameLst>
                                      </p:cBhvr>
                                      <p:to>
                                        <p:strVal val="visible"/>
                                      </p:to>
                                    </p:set>
                                    <p:animEffect transition="in" filter="wipe(left)">
                                      <p:cBhvr>
                                        <p:cTn id="13" dur="500"/>
                                        <p:tgtEl>
                                          <p:spTgt spid="4">
                                            <p:graphicEl>
                                              <a:dgm id="{C411AA6F-1A5C-45C1-BEA1-F4BCE719A006}"/>
                                            </p:graphicEl>
                                          </p:spTgt>
                                        </p:tgtEl>
                                      </p:cBhvr>
                                    </p:animEffect>
                                  </p:childTnLst>
                                </p:cTn>
                              </p:par>
                            </p:childTnLst>
                          </p:cTn>
                        </p:par>
                        <p:par>
                          <p:cTn id="14" fill="hold">
                            <p:stCondLst>
                              <p:cond delay="2400"/>
                            </p:stCondLst>
                            <p:childTnLst>
                              <p:par>
                                <p:cTn id="15" presetID="10" presetClass="entr" presetSubtype="0" fill="hold" grpId="0" nodeType="afterEffect">
                                  <p:stCondLst>
                                    <p:cond delay="0"/>
                                  </p:stCondLst>
                                  <p:childTnLst>
                                    <p:set>
                                      <p:cBhvr>
                                        <p:cTn id="16" dur="1" fill="hold">
                                          <p:stCondLst>
                                            <p:cond delay="0"/>
                                          </p:stCondLst>
                                        </p:cTn>
                                        <p:tgtEl>
                                          <p:spTgt spid="4">
                                            <p:graphicEl>
                                              <a:dgm id="{82A5FA53-3D4D-409D-90A7-5E4F592BA86F}"/>
                                            </p:graphicEl>
                                          </p:spTgt>
                                        </p:tgtEl>
                                        <p:attrNameLst>
                                          <p:attrName>style.visibility</p:attrName>
                                        </p:attrNameLst>
                                      </p:cBhvr>
                                      <p:to>
                                        <p:strVal val="visible"/>
                                      </p:to>
                                    </p:set>
                                    <p:animEffect transition="in" filter="fade">
                                      <p:cBhvr>
                                        <p:cTn id="17" dur="2000"/>
                                        <p:tgtEl>
                                          <p:spTgt spid="4">
                                            <p:graphicEl>
                                              <a:dgm id="{82A5FA53-3D4D-409D-90A7-5E4F592BA86F}"/>
                                            </p:graphicEl>
                                          </p:spTgt>
                                        </p:tgtEl>
                                      </p:cBhvr>
                                    </p:animEffect>
                                  </p:childTnLst>
                                </p:cTn>
                              </p:par>
                            </p:childTnLst>
                          </p:cTn>
                        </p:par>
                        <p:par>
                          <p:cTn id="18" fill="hold">
                            <p:stCondLst>
                              <p:cond delay="4400"/>
                            </p:stCondLst>
                            <p:childTnLst>
                              <p:par>
                                <p:cTn id="19" presetID="10" presetClass="entr" presetSubtype="0" fill="hold" grpId="0" nodeType="afterEffect">
                                  <p:stCondLst>
                                    <p:cond delay="0"/>
                                  </p:stCondLst>
                                  <p:childTnLst>
                                    <p:set>
                                      <p:cBhvr>
                                        <p:cTn id="20" dur="1" fill="hold">
                                          <p:stCondLst>
                                            <p:cond delay="0"/>
                                          </p:stCondLst>
                                        </p:cTn>
                                        <p:tgtEl>
                                          <p:spTgt spid="4">
                                            <p:graphicEl>
                                              <a:dgm id="{6DF5100F-3EBC-45DC-95A0-07969DAC80B0}"/>
                                            </p:graphicEl>
                                          </p:spTgt>
                                        </p:tgtEl>
                                        <p:attrNameLst>
                                          <p:attrName>style.visibility</p:attrName>
                                        </p:attrNameLst>
                                      </p:cBhvr>
                                      <p:to>
                                        <p:strVal val="visible"/>
                                      </p:to>
                                    </p:set>
                                    <p:animEffect transition="in" filter="fade">
                                      <p:cBhvr>
                                        <p:cTn id="21" dur="2000"/>
                                        <p:tgtEl>
                                          <p:spTgt spid="4">
                                            <p:graphicEl>
                                              <a:dgm id="{6DF5100F-3EBC-45DC-95A0-07969DAC80B0}"/>
                                            </p:graphicEl>
                                          </p:spTgt>
                                        </p:tgtEl>
                                      </p:cBhvr>
                                    </p:animEffect>
                                  </p:childTnLst>
                                </p:cTn>
                              </p:par>
                            </p:childTnLst>
                          </p:cTn>
                        </p:par>
                        <p:par>
                          <p:cTn id="22" fill="hold">
                            <p:stCondLst>
                              <p:cond delay="6400"/>
                            </p:stCondLst>
                            <p:childTnLst>
                              <p:par>
                                <p:cTn id="23" presetID="10" presetClass="entr" presetSubtype="0" fill="hold" grpId="0" nodeType="afterEffect">
                                  <p:stCondLst>
                                    <p:cond delay="0"/>
                                  </p:stCondLst>
                                  <p:childTnLst>
                                    <p:set>
                                      <p:cBhvr>
                                        <p:cTn id="24" dur="1" fill="hold">
                                          <p:stCondLst>
                                            <p:cond delay="0"/>
                                          </p:stCondLst>
                                        </p:cTn>
                                        <p:tgtEl>
                                          <p:spTgt spid="4">
                                            <p:graphicEl>
                                              <a:dgm id="{29D745DA-4406-47CD-B282-BAC76325A579}"/>
                                            </p:graphicEl>
                                          </p:spTgt>
                                        </p:tgtEl>
                                        <p:attrNameLst>
                                          <p:attrName>style.visibility</p:attrName>
                                        </p:attrNameLst>
                                      </p:cBhvr>
                                      <p:to>
                                        <p:strVal val="visible"/>
                                      </p:to>
                                    </p:set>
                                    <p:animEffect transition="in" filter="fade">
                                      <p:cBhvr>
                                        <p:cTn id="25" dur="2000"/>
                                        <p:tgtEl>
                                          <p:spTgt spid="4">
                                            <p:graphicEl>
                                              <a:dgm id="{29D745DA-4406-47CD-B282-BAC76325A579}"/>
                                            </p:graphicEl>
                                          </p:spTgt>
                                        </p:tgtEl>
                                      </p:cBhvr>
                                    </p:animEffect>
                                  </p:childTnLst>
                                </p:cTn>
                              </p:par>
                            </p:childTnLst>
                          </p:cTn>
                        </p:par>
                        <p:par>
                          <p:cTn id="26" fill="hold">
                            <p:stCondLst>
                              <p:cond delay="8400"/>
                            </p:stCondLst>
                            <p:childTnLst>
                              <p:par>
                                <p:cTn id="27" presetID="10" presetClass="entr" presetSubtype="0" fill="hold" grpId="0" nodeType="afterEffect">
                                  <p:stCondLst>
                                    <p:cond delay="0"/>
                                  </p:stCondLst>
                                  <p:childTnLst>
                                    <p:set>
                                      <p:cBhvr>
                                        <p:cTn id="28" dur="1" fill="hold">
                                          <p:stCondLst>
                                            <p:cond delay="0"/>
                                          </p:stCondLst>
                                        </p:cTn>
                                        <p:tgtEl>
                                          <p:spTgt spid="4">
                                            <p:graphicEl>
                                              <a:dgm id="{E56B1F81-50C9-4598-B251-7F39C3A5D5AB}"/>
                                            </p:graphicEl>
                                          </p:spTgt>
                                        </p:tgtEl>
                                        <p:attrNameLst>
                                          <p:attrName>style.visibility</p:attrName>
                                        </p:attrNameLst>
                                      </p:cBhvr>
                                      <p:to>
                                        <p:strVal val="visible"/>
                                      </p:to>
                                    </p:set>
                                    <p:animEffect transition="in" filter="fade">
                                      <p:cBhvr>
                                        <p:cTn id="29" dur="2000"/>
                                        <p:tgtEl>
                                          <p:spTgt spid="4">
                                            <p:graphicEl>
                                              <a:dgm id="{E56B1F81-50C9-4598-B251-7F39C3A5D5AB}"/>
                                            </p:graphicEl>
                                          </p:spTgt>
                                        </p:tgtEl>
                                      </p:cBhvr>
                                    </p:animEffect>
                                  </p:childTnLst>
                                </p:cTn>
                              </p:par>
                            </p:childTnLst>
                          </p:cTn>
                        </p:par>
                        <p:par>
                          <p:cTn id="30" fill="hold">
                            <p:stCondLst>
                              <p:cond delay="10400"/>
                            </p:stCondLst>
                            <p:childTnLst>
                              <p:par>
                                <p:cTn id="31" presetID="10" presetClass="entr" presetSubtype="0" fill="hold" grpId="0" nodeType="afterEffect">
                                  <p:stCondLst>
                                    <p:cond delay="0"/>
                                  </p:stCondLst>
                                  <p:childTnLst>
                                    <p:set>
                                      <p:cBhvr>
                                        <p:cTn id="32" dur="1" fill="hold">
                                          <p:stCondLst>
                                            <p:cond delay="0"/>
                                          </p:stCondLst>
                                        </p:cTn>
                                        <p:tgtEl>
                                          <p:spTgt spid="4">
                                            <p:graphicEl>
                                              <a:dgm id="{DAEC172A-FD0D-407B-A549-201ADA15EE0B}"/>
                                            </p:graphicEl>
                                          </p:spTgt>
                                        </p:tgtEl>
                                        <p:attrNameLst>
                                          <p:attrName>style.visibility</p:attrName>
                                        </p:attrNameLst>
                                      </p:cBhvr>
                                      <p:to>
                                        <p:strVal val="visible"/>
                                      </p:to>
                                    </p:set>
                                    <p:animEffect transition="in" filter="fade">
                                      <p:cBhvr>
                                        <p:cTn id="33" dur="2000"/>
                                        <p:tgtEl>
                                          <p:spTgt spid="4">
                                            <p:graphicEl>
                                              <a:dgm id="{DAEC172A-FD0D-407B-A549-201ADA15EE0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3"/>
            </a:pPr>
            <a:r>
              <a:rPr lang="en-US" b="1" dirty="0" smtClean="0"/>
              <a:t>TIMING</a:t>
            </a:r>
            <a:r>
              <a:rPr lang="en-US" dirty="0" smtClean="0"/>
              <a:t>: </a:t>
            </a:r>
            <a:r>
              <a:rPr lang="en-US" i="1" dirty="0" smtClean="0"/>
              <a:t>“…things which must shortly take place.” (cf. 22:6)</a:t>
            </a:r>
          </a:p>
          <a:p>
            <a:pPr lvl="1"/>
            <a:r>
              <a:rPr lang="en-US" dirty="0" smtClean="0"/>
              <a:t>bulk of book already fulfilled</a:t>
            </a:r>
          </a:p>
          <a:p>
            <a:pPr lvl="1"/>
            <a:r>
              <a:rPr lang="en-US" i="1" dirty="0" smtClean="0"/>
              <a:t>Futurist Interpretation </a:t>
            </a:r>
            <a:r>
              <a:rPr lang="en-US" dirty="0" smtClean="0"/>
              <a:t>is out of harmony with John’s statement</a:t>
            </a:r>
          </a:p>
          <a:p>
            <a:pPr lvl="2"/>
            <a:r>
              <a:rPr lang="en-US" dirty="0" smtClean="0"/>
              <a:t>“time is near” (v. 3)</a:t>
            </a:r>
          </a:p>
          <a:p>
            <a:pPr lvl="2"/>
            <a:r>
              <a:rPr lang="en-US" dirty="0" smtClean="0"/>
              <a:t>compare: Genesis 41:32,</a:t>
            </a:r>
            <a:r>
              <a:rPr lang="en-US" i="1" dirty="0" smtClean="0"/>
              <a:t> “And the dream was repeated to Pharaoh twice because the thing is established by God, and God will </a:t>
            </a:r>
            <a:r>
              <a:rPr lang="en-US" b="1"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shortly bring it to pass</a:t>
            </a:r>
            <a:r>
              <a:rPr lang="en-US" i="1" dirty="0" smtClean="0"/>
              <a:t>.”</a:t>
            </a:r>
          </a:p>
        </p:txBody>
      </p:sp>
      <p:sp>
        <p:nvSpPr>
          <p:cNvPr id="4" name="TextBox 3"/>
          <p:cNvSpPr txBox="1"/>
          <p:nvPr/>
        </p:nvSpPr>
        <p:spPr>
          <a:xfrm>
            <a:off x="7086600" y="152400"/>
            <a:ext cx="548548" cy="400110"/>
          </a:xfrm>
          <a:prstGeom prst="rect">
            <a:avLst/>
          </a:prstGeom>
          <a:effectLst>
            <a:outerShdw blurRad="50800" dist="38100" dir="13500000" algn="br"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2000" dirty="0" smtClean="0"/>
              <a:t>1:1</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extLst>
              <p:ext uri="{D42A27DB-BD31-4B8C-83A1-F6EECF244321}">
                <p14:modId xmlns:p14="http://schemas.microsoft.com/office/powerpoint/2010/main" val="3079987221"/>
              </p:ext>
            </p:extLst>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2052" name="Slide" r:id="rId3" imgW="4139287" imgH="3104236" progId="PowerPoint.Slide.8">
                  <p:embed/>
                </p:oleObj>
              </mc:Choice>
              <mc:Fallback>
                <p:oleObj name="Slide" r:id="rId3" imgW="4139287" imgH="3104236" progId="PowerPoint.Slide.8">
                  <p:embed/>
                  <p:pic>
                    <p:nvPicPr>
                      <p:cNvPr id="0" name="Picture 2"/>
                      <p:cNvPicPr>
                        <a:picLocks noChangeAspect="1" noChangeArrowheads="1"/>
                      </p:cNvPicPr>
                      <p:nvPr/>
                    </p:nvPicPr>
                    <p:blipFill>
                      <a:blip r:embed="rId4"/>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a:t>
            </a:r>
            <a:endParaRPr lang="en-US" dirty="0"/>
          </a:p>
        </p:txBody>
      </p:sp>
      <p:sp>
        <p:nvSpPr>
          <p:cNvPr id="3" name="Content Placeholder 2"/>
          <p:cNvSpPr>
            <a:spLocks noGrp="1"/>
          </p:cNvSpPr>
          <p:nvPr>
            <p:ph idx="1"/>
          </p:nvPr>
        </p:nvSpPr>
        <p:spPr/>
        <p:txBody>
          <a:bodyPr/>
          <a:lstStyle/>
          <a:p>
            <a:pPr marL="571500" indent="-571500">
              <a:buFont typeface="+mj-lt"/>
              <a:buAutoNum type="arabicPeriod" startAt="4"/>
            </a:pPr>
            <a:r>
              <a:rPr lang="en-US" b="1" dirty="0" smtClean="0"/>
              <a:t>STYLE</a:t>
            </a:r>
            <a:r>
              <a:rPr lang="en-US" dirty="0" smtClean="0"/>
              <a:t>: </a:t>
            </a:r>
            <a:r>
              <a:rPr lang="en-US" i="1" dirty="0" smtClean="0"/>
              <a:t>“…And He sent and </a:t>
            </a:r>
            <a:r>
              <a:rPr lang="en-US" b="1"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signified </a:t>
            </a:r>
            <a:r>
              <a:rPr lang="en-US" i="1" dirty="0" smtClean="0"/>
              <a:t>it by His angel to His servant John…”</a:t>
            </a:r>
          </a:p>
          <a:p>
            <a:pPr lvl="1"/>
            <a:r>
              <a:rPr lang="en-U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SIGN</a:t>
            </a:r>
            <a:r>
              <a:rPr lang="en-US" dirty="0" smtClean="0"/>
              <a:t>ified – “to give a sign”</a:t>
            </a:r>
          </a:p>
          <a:p>
            <a:pPr lvl="2"/>
            <a:r>
              <a:rPr lang="en-US" i="1" dirty="0" smtClean="0"/>
              <a:t>“And I, if I am lifted up from the earth, will draw all peoples to Myself. This He said, </a:t>
            </a:r>
            <a:r>
              <a:rPr lang="en-US" b="1" i="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signifying </a:t>
            </a:r>
            <a:r>
              <a:rPr lang="en-US" i="1" dirty="0" smtClean="0"/>
              <a:t>by what death He would die”</a:t>
            </a:r>
            <a:r>
              <a:rPr lang="en-US" dirty="0" smtClean="0"/>
              <a:t> (Jn. 12:32, 33)</a:t>
            </a:r>
          </a:p>
        </p:txBody>
      </p:sp>
      <p:sp>
        <p:nvSpPr>
          <p:cNvPr id="4" name="TextBox 3"/>
          <p:cNvSpPr txBox="1"/>
          <p:nvPr/>
        </p:nvSpPr>
        <p:spPr>
          <a:xfrm>
            <a:off x="7086600" y="152400"/>
            <a:ext cx="548548" cy="400110"/>
          </a:xfrm>
          <a:prstGeom prst="rect">
            <a:avLst/>
          </a:prstGeom>
          <a:effectLst>
            <a:outerShdw blurRad="50800" dist="38100" dir="13500000" algn="br"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2000" dirty="0" smtClean="0"/>
              <a:t>1:1</a:t>
            </a:r>
            <a:endParaRPr lang="en-US" sz="2000" dirty="0"/>
          </a:p>
        </p:txBody>
      </p:sp>
      <p:graphicFrame>
        <p:nvGraphicFramePr>
          <p:cNvPr id="5" name="Diagram 4"/>
          <p:cNvGraphicFramePr/>
          <p:nvPr/>
        </p:nvGraphicFramePr>
        <p:xfrm>
          <a:off x="1143000" y="4572000"/>
          <a:ext cx="6096000" cy="1828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par>
                          <p:cTn id="15" fill="hold">
                            <p:stCondLst>
                              <p:cond delay="0"/>
                            </p:stCondLst>
                            <p:childTnLst>
                              <p:par>
                                <p:cTn id="16" presetID="10" presetClass="entr" presetSubtype="0" fill="hold" grpId="0" nodeType="afterEffect">
                                  <p:stCondLst>
                                    <p:cond delay="0"/>
                                  </p:stCondLst>
                                  <p:childTnLst>
                                    <p:set>
                                      <p:cBhvr>
                                        <p:cTn id="17" dur="1" fill="hold">
                                          <p:stCondLst>
                                            <p:cond delay="0"/>
                                          </p:stCondLst>
                                        </p:cTn>
                                        <p:tgtEl>
                                          <p:spTgt spid="5">
                                            <p:graphicEl>
                                              <a:dgm id="{36A2B15B-D31A-4D78-83FB-A27192685BA4}"/>
                                            </p:graphicEl>
                                          </p:spTgt>
                                        </p:tgtEl>
                                        <p:attrNameLst>
                                          <p:attrName>style.visibility</p:attrName>
                                        </p:attrNameLst>
                                      </p:cBhvr>
                                      <p:to>
                                        <p:strVal val="visible"/>
                                      </p:to>
                                    </p:set>
                                    <p:animEffect transition="in" filter="fade">
                                      <p:cBhvr>
                                        <p:cTn id="18" dur="2000"/>
                                        <p:tgtEl>
                                          <p:spTgt spid="5">
                                            <p:graphicEl>
                                              <a:dgm id="{36A2B15B-D31A-4D78-83FB-A27192685BA4}"/>
                                            </p:graphicEl>
                                          </p:spTgt>
                                        </p:tgtEl>
                                      </p:cBhvr>
                                    </p:animEffect>
                                  </p:childTnLst>
                                </p:cTn>
                              </p:par>
                            </p:childTnLst>
                          </p:cTn>
                        </p:par>
                        <p:par>
                          <p:cTn id="19" fill="hold">
                            <p:stCondLst>
                              <p:cond delay="2000"/>
                            </p:stCondLst>
                            <p:childTnLst>
                              <p:par>
                                <p:cTn id="20" presetID="10" presetClass="entr" presetSubtype="0" fill="hold" grpId="0" nodeType="afterEffect">
                                  <p:stCondLst>
                                    <p:cond delay="0"/>
                                  </p:stCondLst>
                                  <p:childTnLst>
                                    <p:set>
                                      <p:cBhvr>
                                        <p:cTn id="21" dur="1" fill="hold">
                                          <p:stCondLst>
                                            <p:cond delay="0"/>
                                          </p:stCondLst>
                                        </p:cTn>
                                        <p:tgtEl>
                                          <p:spTgt spid="5">
                                            <p:graphicEl>
                                              <a:dgm id="{55AC5148-B958-425B-B8C7-C827387FFC8E}"/>
                                            </p:graphicEl>
                                          </p:spTgt>
                                        </p:tgtEl>
                                        <p:attrNameLst>
                                          <p:attrName>style.visibility</p:attrName>
                                        </p:attrNameLst>
                                      </p:cBhvr>
                                      <p:to>
                                        <p:strVal val="visible"/>
                                      </p:to>
                                    </p:set>
                                    <p:animEffect transition="in" filter="fade">
                                      <p:cBhvr>
                                        <p:cTn id="22" dur="2000"/>
                                        <p:tgtEl>
                                          <p:spTgt spid="5">
                                            <p:graphicEl>
                                              <a:dgm id="{55AC5148-B958-425B-B8C7-C827387FFC8E}"/>
                                            </p:graphicEl>
                                          </p:spTgt>
                                        </p:tgtEl>
                                      </p:cBhvr>
                                    </p:animEffect>
                                  </p:childTnLst>
                                </p:cTn>
                              </p:par>
                            </p:childTnLst>
                          </p:cTn>
                        </p:par>
                        <p:par>
                          <p:cTn id="23" fill="hold">
                            <p:stCondLst>
                              <p:cond delay="4000"/>
                            </p:stCondLst>
                            <p:childTnLst>
                              <p:par>
                                <p:cTn id="24" presetID="10" presetClass="entr" presetSubtype="0" fill="hold" grpId="0" nodeType="afterEffect">
                                  <p:stCondLst>
                                    <p:cond delay="0"/>
                                  </p:stCondLst>
                                  <p:childTnLst>
                                    <p:set>
                                      <p:cBhvr>
                                        <p:cTn id="25" dur="1" fill="hold">
                                          <p:stCondLst>
                                            <p:cond delay="0"/>
                                          </p:stCondLst>
                                        </p:cTn>
                                        <p:tgtEl>
                                          <p:spTgt spid="5">
                                            <p:graphicEl>
                                              <a:dgm id="{27F8E6AC-89E8-4264-BB51-BB1391C46115}"/>
                                            </p:graphicEl>
                                          </p:spTgt>
                                        </p:tgtEl>
                                        <p:attrNameLst>
                                          <p:attrName>style.visibility</p:attrName>
                                        </p:attrNameLst>
                                      </p:cBhvr>
                                      <p:to>
                                        <p:strVal val="visible"/>
                                      </p:to>
                                    </p:set>
                                    <p:animEffect transition="in" filter="fade">
                                      <p:cBhvr>
                                        <p:cTn id="26" dur="2000"/>
                                        <p:tgtEl>
                                          <p:spTgt spid="5">
                                            <p:graphicEl>
                                              <a:dgm id="{27F8E6AC-89E8-4264-BB51-BB1391C46115}"/>
                                            </p:graphicEl>
                                          </p:spTgt>
                                        </p:tgtEl>
                                      </p:cBhvr>
                                    </p:animEffect>
                                  </p:childTnLst>
                                </p:cTn>
                              </p:par>
                            </p:childTnLst>
                          </p:cTn>
                        </p:par>
                        <p:par>
                          <p:cTn id="27" fill="hold">
                            <p:stCondLst>
                              <p:cond delay="6000"/>
                            </p:stCondLst>
                            <p:childTnLst>
                              <p:par>
                                <p:cTn id="28" presetID="10" presetClass="entr" presetSubtype="0" fill="hold" grpId="0" nodeType="afterEffect">
                                  <p:stCondLst>
                                    <p:cond delay="0"/>
                                  </p:stCondLst>
                                  <p:childTnLst>
                                    <p:set>
                                      <p:cBhvr>
                                        <p:cTn id="29" dur="1" fill="hold">
                                          <p:stCondLst>
                                            <p:cond delay="0"/>
                                          </p:stCondLst>
                                        </p:cTn>
                                        <p:tgtEl>
                                          <p:spTgt spid="5">
                                            <p:graphicEl>
                                              <a:dgm id="{ED8CF9C6-5F92-4CE3-9E58-9FFF7DD9F1A9}"/>
                                            </p:graphicEl>
                                          </p:spTgt>
                                        </p:tgtEl>
                                        <p:attrNameLst>
                                          <p:attrName>style.visibility</p:attrName>
                                        </p:attrNameLst>
                                      </p:cBhvr>
                                      <p:to>
                                        <p:strVal val="visible"/>
                                      </p:to>
                                    </p:set>
                                    <p:animEffect transition="in" filter="fade">
                                      <p:cBhvr>
                                        <p:cTn id="30" dur="2000"/>
                                        <p:tgtEl>
                                          <p:spTgt spid="5">
                                            <p:graphicEl>
                                              <a:dgm id="{ED8CF9C6-5F92-4CE3-9E58-9FFF7DD9F1A9}"/>
                                            </p:graphicEl>
                                          </p:spTgt>
                                        </p:tgtEl>
                                      </p:cBhvr>
                                    </p:animEffect>
                                  </p:childTnLst>
                                </p:cTn>
                              </p:par>
                            </p:childTnLst>
                          </p:cTn>
                        </p:par>
                        <p:par>
                          <p:cTn id="31" fill="hold">
                            <p:stCondLst>
                              <p:cond delay="8000"/>
                            </p:stCondLst>
                            <p:childTnLst>
                              <p:par>
                                <p:cTn id="32" presetID="10" presetClass="entr" presetSubtype="0" fill="hold" grpId="0" nodeType="afterEffect">
                                  <p:stCondLst>
                                    <p:cond delay="0"/>
                                  </p:stCondLst>
                                  <p:childTnLst>
                                    <p:set>
                                      <p:cBhvr>
                                        <p:cTn id="33" dur="1" fill="hold">
                                          <p:stCondLst>
                                            <p:cond delay="0"/>
                                          </p:stCondLst>
                                        </p:cTn>
                                        <p:tgtEl>
                                          <p:spTgt spid="5">
                                            <p:graphicEl>
                                              <a:dgm id="{878E1A52-6CA6-4B4D-A1AD-AD3DB520666E}"/>
                                            </p:graphicEl>
                                          </p:spTgt>
                                        </p:tgtEl>
                                        <p:attrNameLst>
                                          <p:attrName>style.visibility</p:attrName>
                                        </p:attrNameLst>
                                      </p:cBhvr>
                                      <p:to>
                                        <p:strVal val="visible"/>
                                      </p:to>
                                    </p:set>
                                    <p:animEffect transition="in" filter="fade">
                                      <p:cBhvr>
                                        <p:cTn id="34" dur="2000"/>
                                        <p:tgtEl>
                                          <p:spTgt spid="5">
                                            <p:graphicEl>
                                              <a:dgm id="{878E1A52-6CA6-4B4D-A1AD-AD3DB520666E}"/>
                                            </p:graphicEl>
                                          </p:spTgt>
                                        </p:tgtEl>
                                      </p:cBhvr>
                                    </p:animEffect>
                                  </p:childTnLst>
                                </p:cTn>
                              </p:par>
                            </p:childTnLst>
                          </p:cTn>
                        </p:par>
                        <p:par>
                          <p:cTn id="35" fill="hold">
                            <p:stCondLst>
                              <p:cond delay="10000"/>
                            </p:stCondLst>
                            <p:childTnLst>
                              <p:par>
                                <p:cTn id="36" presetID="10" presetClass="entr" presetSubtype="0" fill="hold" grpId="0" nodeType="afterEffect">
                                  <p:stCondLst>
                                    <p:cond delay="0"/>
                                  </p:stCondLst>
                                  <p:childTnLst>
                                    <p:set>
                                      <p:cBhvr>
                                        <p:cTn id="37" dur="1" fill="hold">
                                          <p:stCondLst>
                                            <p:cond delay="0"/>
                                          </p:stCondLst>
                                        </p:cTn>
                                        <p:tgtEl>
                                          <p:spTgt spid="5">
                                            <p:graphicEl>
                                              <a:dgm id="{E82ADA3E-4D5B-4D09-B765-1CAEF193FBED}"/>
                                            </p:graphicEl>
                                          </p:spTgt>
                                        </p:tgtEl>
                                        <p:attrNameLst>
                                          <p:attrName>style.visibility</p:attrName>
                                        </p:attrNameLst>
                                      </p:cBhvr>
                                      <p:to>
                                        <p:strVal val="visible"/>
                                      </p:to>
                                    </p:set>
                                    <p:animEffect transition="in" filter="fade">
                                      <p:cBhvr>
                                        <p:cTn id="38" dur="2000"/>
                                        <p:tgtEl>
                                          <p:spTgt spid="5">
                                            <p:graphicEl>
                                              <a:dgm id="{E82ADA3E-4D5B-4D09-B765-1CAEF193FBED}"/>
                                            </p:graphicEl>
                                          </p:spTgt>
                                        </p:tgtEl>
                                      </p:cBhvr>
                                    </p:animEffect>
                                  </p:childTnLst>
                                </p:cTn>
                              </p:par>
                            </p:childTnLst>
                          </p:cTn>
                        </p:par>
                        <p:par>
                          <p:cTn id="39" fill="hold">
                            <p:stCondLst>
                              <p:cond delay="12000"/>
                            </p:stCondLst>
                            <p:childTnLst>
                              <p:par>
                                <p:cTn id="40" presetID="10" presetClass="entr" presetSubtype="0" fill="hold" grpId="0" nodeType="afterEffect">
                                  <p:stCondLst>
                                    <p:cond delay="0"/>
                                  </p:stCondLst>
                                  <p:childTnLst>
                                    <p:set>
                                      <p:cBhvr>
                                        <p:cTn id="41" dur="1" fill="hold">
                                          <p:stCondLst>
                                            <p:cond delay="0"/>
                                          </p:stCondLst>
                                        </p:cTn>
                                        <p:tgtEl>
                                          <p:spTgt spid="5">
                                            <p:graphicEl>
                                              <a:dgm id="{E2C346AC-1B7E-4AE5-B17F-2AFEEA01397C}"/>
                                            </p:graphicEl>
                                          </p:spTgt>
                                        </p:tgtEl>
                                        <p:attrNameLst>
                                          <p:attrName>style.visibility</p:attrName>
                                        </p:attrNameLst>
                                      </p:cBhvr>
                                      <p:to>
                                        <p:strVal val="visible"/>
                                      </p:to>
                                    </p:set>
                                    <p:animEffect transition="in" filter="fade">
                                      <p:cBhvr>
                                        <p:cTn id="42" dur="2000"/>
                                        <p:tgtEl>
                                          <p:spTgt spid="5">
                                            <p:graphicEl>
                                              <a:dgm id="{E2C346AC-1B7E-4AE5-B17F-2AFEEA01397C}"/>
                                            </p:graphicEl>
                                          </p:spTgt>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5">
                                            <p:graphicEl>
                                              <a:dgm id="{DD95B20A-FE30-4F90-9C09-92DA775AC57F}"/>
                                            </p:graphicEl>
                                          </p:spTgt>
                                        </p:tgtEl>
                                        <p:attrNameLst>
                                          <p:attrName>style.visibility</p:attrName>
                                        </p:attrNameLst>
                                      </p:cBhvr>
                                      <p:to>
                                        <p:strVal val="visible"/>
                                      </p:to>
                                    </p:set>
                                    <p:animEffect transition="in" filter="dissolve">
                                      <p:cBhvr>
                                        <p:cTn id="45" dur="500"/>
                                        <p:tgtEl>
                                          <p:spTgt spid="5">
                                            <p:graphicEl>
                                              <a:dgm id="{DD95B20A-FE30-4F90-9C09-92DA775AC57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5" grpId="0" uiExpand="1">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startAt="5"/>
            </a:pPr>
            <a:r>
              <a:rPr lang="en-US" b="1" dirty="0" smtClean="0"/>
              <a:t>AUTHOR</a:t>
            </a:r>
            <a:r>
              <a:rPr lang="en-US" dirty="0" smtClean="0"/>
              <a:t>: </a:t>
            </a:r>
            <a:r>
              <a:rPr lang="en-US" i="1" dirty="0" smtClean="0"/>
              <a:t>“…His servant John.”</a:t>
            </a:r>
          </a:p>
          <a:p>
            <a:pPr marL="761238" lvl="1" indent="-514350"/>
            <a:r>
              <a:rPr lang="en-US" dirty="0" smtClean="0"/>
              <a:t>Four times “John” is said to be the author (1:1, 4, 9; 22:8)</a:t>
            </a:r>
          </a:p>
          <a:p>
            <a:pPr marL="998982" lvl="2" indent="-514350"/>
            <a:r>
              <a:rPr lang="en-US" b="1" dirty="0" smtClean="0"/>
              <a:t>NOT </a:t>
            </a:r>
          </a:p>
          <a:p>
            <a:pPr marL="1245870" lvl="3" indent="-514350"/>
            <a:r>
              <a:rPr lang="en-US" dirty="0" smtClean="0"/>
              <a:t>John the Baptist (Jn. 3:23)</a:t>
            </a:r>
          </a:p>
          <a:p>
            <a:pPr marL="1245870" lvl="3" indent="-514350"/>
            <a:r>
              <a:rPr lang="en-US" dirty="0" smtClean="0"/>
              <a:t>John Mark (Acts 12:12)</a:t>
            </a:r>
          </a:p>
          <a:p>
            <a:pPr marL="1245870" lvl="3" indent="-514350"/>
            <a:r>
              <a:rPr lang="en-US" dirty="0" smtClean="0"/>
              <a:t>John who opposed the apostles (Acts 4:6)</a:t>
            </a:r>
          </a:p>
          <a:p>
            <a:pPr marL="998982" lvl="2" indent="-514350"/>
            <a:r>
              <a:rPr lang="en-US" b="1" dirty="0" smtClean="0"/>
              <a:t>BUT</a:t>
            </a:r>
            <a:r>
              <a:rPr lang="en-US" dirty="0" smtClean="0"/>
              <a:t> John the apostle, the son of Zebedee (Mk. 3:17)</a:t>
            </a:r>
          </a:p>
          <a:p>
            <a:pPr marL="1245870" lvl="3" indent="-514350"/>
            <a:r>
              <a:rPr lang="en-US" dirty="0" smtClean="0"/>
              <a:t>authored four other New Testament books (John, 1</a:t>
            </a:r>
            <a:r>
              <a:rPr lang="en-US" baseline="30000" dirty="0" smtClean="0"/>
              <a:t>st</a:t>
            </a:r>
            <a:r>
              <a:rPr lang="en-US" dirty="0" smtClean="0"/>
              <a:t> John, 2</a:t>
            </a:r>
            <a:r>
              <a:rPr lang="en-US" baseline="30000" dirty="0" smtClean="0"/>
              <a:t>nd</a:t>
            </a:r>
            <a:r>
              <a:rPr lang="en-US" dirty="0" smtClean="0"/>
              <a:t> John, 3</a:t>
            </a:r>
            <a:r>
              <a:rPr lang="en-US" baseline="30000" dirty="0" smtClean="0"/>
              <a:t>rd</a:t>
            </a:r>
            <a:r>
              <a:rPr lang="en-US" dirty="0" smtClean="0"/>
              <a:t> John)</a:t>
            </a:r>
            <a:endParaRPr lang="en-US" dirty="0"/>
          </a:p>
        </p:txBody>
      </p:sp>
      <p:sp>
        <p:nvSpPr>
          <p:cNvPr id="4" name="TextBox 3"/>
          <p:cNvSpPr txBox="1"/>
          <p:nvPr/>
        </p:nvSpPr>
        <p:spPr>
          <a:xfrm>
            <a:off x="7086600" y="152400"/>
            <a:ext cx="548548" cy="400110"/>
          </a:xfrm>
          <a:prstGeom prst="rect">
            <a:avLst/>
          </a:prstGeom>
          <a:effectLst>
            <a:outerShdw blurRad="50800" dist="38100" dir="13500000" algn="br"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2000" dirty="0" smtClean="0"/>
              <a:t>1:1</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2000"/>
                                        <p:tgtEl>
                                          <p:spTgt spid="3">
                                            <p:txEl>
                                              <p:pRg st="2" end="2"/>
                                            </p:txEl>
                                          </p:spTgt>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par>
                          <p:cTn id="21" fill="hold">
                            <p:stCondLst>
                              <p:cond delay="4000"/>
                            </p:stCondLst>
                            <p:childTnLst>
                              <p:par>
                                <p:cTn id="22" presetID="10" presetClass="entr" presetSubtype="0" fill="hold" grpId="0"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childTnLst>
                          </p:cTn>
                        </p:par>
                        <p:par>
                          <p:cTn id="25" fill="hold">
                            <p:stCondLst>
                              <p:cond delay="6000"/>
                            </p:stCondLst>
                            <p:childTnLst>
                              <p:par>
                                <p:cTn id="26" presetID="10" presetClass="entr" presetSubtype="0" fill="hold" grpId="0"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20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2000"/>
                                        <p:tgtEl>
                                          <p:spTgt spid="3">
                                            <p:txEl>
                                              <p:pRg st="6" end="6"/>
                                            </p:txEl>
                                          </p:spTgt>
                                        </p:tgtEl>
                                      </p:cBhvr>
                                    </p:animEffect>
                                  </p:childTnLst>
                                </p:cTn>
                              </p:par>
                            </p:childTnLst>
                          </p:cTn>
                        </p:par>
                        <p:par>
                          <p:cTn id="34" fill="hold">
                            <p:stCondLst>
                              <p:cond delay="2000"/>
                            </p:stCondLst>
                            <p:childTnLst>
                              <p:par>
                                <p:cTn id="35" presetID="10" presetClass="entr" presetSubtype="0" fill="hold" grpId="0"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Unique Similarities of “John” and “Revelation”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Referring to Jesus as “The Word” (John 1:1; Rev. 19:13)</a:t>
            </a:r>
          </a:p>
          <a:p>
            <a:r>
              <a:rPr lang="en-US" dirty="0" smtClean="0"/>
              <a:t>Referring to Jesus as “The Lamb” (Jn. 1:29, 36; Rev. 5:8, 12, 13, etc.)</a:t>
            </a:r>
          </a:p>
          <a:p>
            <a:r>
              <a:rPr lang="en-US" dirty="0" smtClean="0"/>
              <a:t>Exhortation to “overcome the world/Satan” thus a keynote for the Book of Revelation (Jn. 16:33; 1 Jn. 5:4; Rev. 2:7, 11, 17, 26; 3:5, 12, 21; 12:11; 21:7)</a:t>
            </a:r>
          </a:p>
          <a:p>
            <a:r>
              <a:rPr lang="en-US" i="1" dirty="0" smtClean="0"/>
              <a:t>“The Greek diminutive for "Lamb" (arnion, literally, "lambkin") occurs twenty-nine times in the Apocalypse, and the only other place where it occurs is Joh 21:15” </a:t>
            </a:r>
            <a:r>
              <a:rPr lang="en-US" dirty="0" smtClean="0"/>
              <a:t>(JFB)</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394</TotalTime>
  <Words>1790</Words>
  <Application>Microsoft Office PowerPoint</Application>
  <PresentationFormat>On-screen Show (4:3)</PresentationFormat>
  <Paragraphs>129</Paragraphs>
  <Slides>15</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vt:lpstr>
      <vt:lpstr>Trebuchet MS</vt:lpstr>
      <vt:lpstr>Vivaldi</vt:lpstr>
      <vt:lpstr>Wingdings 2</vt:lpstr>
      <vt:lpstr>Wingdings</vt:lpstr>
      <vt:lpstr>Calibri</vt:lpstr>
      <vt:lpstr>Opulent</vt:lpstr>
      <vt:lpstr>Microsoft PowerPoint 97-2003 Slide</vt:lpstr>
      <vt:lpstr>“REVELATION” Series</vt:lpstr>
      <vt:lpstr>From the 1st Two Verses of Revelation</vt:lpstr>
      <vt:lpstr>Notice</vt:lpstr>
      <vt:lpstr>notice</vt:lpstr>
      <vt:lpstr>Notice</vt:lpstr>
      <vt:lpstr>PowerPoint Presentation</vt:lpstr>
      <vt:lpstr>Notice</vt:lpstr>
      <vt:lpstr>NOTICE</vt:lpstr>
      <vt:lpstr>Unique Similarities of “John” and “Revelation”</vt:lpstr>
      <vt:lpstr>Other pertinent points about the author</vt:lpstr>
      <vt:lpstr>John: The Testifier</vt:lpstr>
      <vt:lpstr>John’s Testimony</vt:lpstr>
      <vt:lpstr>Purpose of the Testimony</vt:lpstr>
      <vt:lpstr>If We Study The Testimony of The Bible:</vt:lpstr>
      <vt:lpstr>How Jesus saves the world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SERIES</dc:title>
  <dc:creator>Steven J. Wallace</dc:creator>
  <cp:lastModifiedBy>Steven J. Wallace</cp:lastModifiedBy>
  <cp:revision>54</cp:revision>
  <dcterms:created xsi:type="dcterms:W3CDTF">2007-06-01T22:34:52Z</dcterms:created>
  <dcterms:modified xsi:type="dcterms:W3CDTF">2014-10-20T19:25:40Z</dcterms:modified>
</cp:coreProperties>
</file>